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_rels/presentation.xml.rels" ContentType="application/vnd.openxmlformats-package.relationships+xml"/>
  <Override PartName="/ppt/media/image19.png" ContentType="image/png"/>
  <Override PartName="/ppt/media/image18.png" ContentType="image/png"/>
  <Override PartName="/ppt/media/image16.png" ContentType="image/png"/>
  <Override PartName="/ppt/media/image15.png" ContentType="image/png"/>
  <Override PartName="/ppt/media/image13.gif" ContentType="image/gif"/>
  <Override PartName="/ppt/media/image12.png" ContentType="image/png"/>
  <Override PartName="/ppt/media/image11.png" ContentType="image/png"/>
  <Override PartName="/ppt/media/image1.png" ContentType="image/png"/>
  <Override PartName="/ppt/media/image17.png" ContentType="image/png"/>
  <Override PartName="/ppt/media/image8.jpeg" ContentType="image/jpeg"/>
  <Override PartName="/ppt/media/image2.png" ContentType="image/png"/>
  <Override PartName="/ppt/media/image3.png" ContentType="image/png"/>
  <Override PartName="/ppt/media/image4.png" ContentType="image/png"/>
  <Override PartName="/ppt/media/image5.jpeg" ContentType="image/jpeg"/>
  <Override PartName="/ppt/media/image6.png" ContentType="image/png"/>
  <Override PartName="/ppt/media/image14.png" ContentType="image/png"/>
  <Override PartName="/ppt/media/image10.jpeg" ContentType="image/jpeg"/>
  <Override PartName="/ppt/media/image7.png" ContentType="image/png"/>
  <Override PartName="/ppt/media/image9.jpeg" ContentType="image/jpeg"/>
  <Override PartName="/ppt/slides/_rels/slide21.xml.rels" ContentType="application/vnd.openxmlformats-package.relationships+xml"/>
  <Override PartName="/ppt/slides/_rels/slide20.xml.rels" ContentType="application/vnd.openxmlformats-package.relationships+xml"/>
  <Override PartName="/ppt/slides/_rels/slide16.xml.rels" ContentType="application/vnd.openxmlformats-package.relationships+xml"/>
  <Override PartName="/ppt/slides/_rels/slide15.xml.rels" ContentType="application/vnd.openxmlformats-package.relationships+xml"/>
  <Override PartName="/ppt/slides/_rels/slide14.xml.rels" ContentType="application/vnd.openxmlformats-package.relationships+xml"/>
  <Override PartName="/ppt/slides/_rels/slide13.xml.rels" ContentType="application/vnd.openxmlformats-package.relationships+xml"/>
  <Override PartName="/ppt/slides/_rels/slide19.xml.rels" ContentType="application/vnd.openxmlformats-package.relationships+xml"/>
  <Override PartName="/ppt/slides/_rels/slide12.xml.rels" ContentType="application/vnd.openxmlformats-package.relationships+xml"/>
  <Override PartName="/ppt/slides/_rels/slide18.xml.rels" ContentType="application/vnd.openxmlformats-package.relationships+xml"/>
  <Override PartName="/ppt/slides/_rels/slide11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1.xml.rels" ContentType="application/vnd.openxmlformats-package.relationships+xml"/>
  <Override PartName="/ppt/slides/_rels/slide8.xml.rels" ContentType="application/vnd.openxmlformats-package.relationships+xml"/>
  <Override PartName="/ppt/slides/_rels/slide2.xml.rels" ContentType="application/vnd.openxmlformats-package.relationships+xml"/>
  <Override PartName="/ppt/slides/_rels/slide9.xml.rels" ContentType="application/vnd.openxmlformats-package.relationships+xml"/>
  <Override PartName="/ppt/slides/_rels/slide17.xml.rels" ContentType="application/vnd.openxmlformats-package.relationships+xml"/>
  <Override PartName="/ppt/slides/_rels/slide10.xml.rels" ContentType="application/vnd.openxmlformats-package.relationships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9.xml" ContentType="application/vnd.openxmlformats-officedocument.presentationml.slide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20.xml" ContentType="application/vnd.openxmlformats-officedocument.presentationml.slide+xml"/>
  <Override PartName="/ppt/slides/slide6.xml" ContentType="application/vnd.openxmlformats-officedocument.presentationml.slide+xml"/>
  <Override PartName="/ppt/slides/slide21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_rels/slideLayout24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slideLayout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1.xml" ContentType="application/vnd.openxmlformats-officedocument.theme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presentation.xml" ContentType="application/vnd.openxmlformats-officedocument.presentationml.presentation.main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</p:sldIdLst>
  <p:sldSz cx="10080625" cy="7559675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9360000" cy="900000"/>
          </a:xfrm>
          <a:prstGeom prst="rect">
            <a:avLst/>
          </a:prstGeom>
        </p:spPr>
        <p:txBody>
          <a:bodyPr lIns="0" rIns="0" tIns="0" bIns="0" anchor="b"/>
          <a:p>
            <a:endParaRPr b="1" lang="fr-FR" sz="3200" spc="-1" strike="noStrike">
              <a:solidFill>
                <a:srgbClr val="ffffff"/>
              </a:solidFill>
              <a:latin typeface="Source Sans Pro Black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360000" y="1980000"/>
            <a:ext cx="9180000" cy="2232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fr-FR" sz="2600" spc="-1" strike="noStrike">
              <a:solidFill>
                <a:srgbClr val="1c1c1c"/>
              </a:solidFill>
              <a:latin typeface="Source Sans Pro Semibold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360000" y="4424400"/>
            <a:ext cx="9180000" cy="2232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fr-FR" sz="2600" spc="-1" strike="noStrike">
              <a:solidFill>
                <a:srgbClr val="1c1c1c"/>
              </a:solidFill>
              <a:latin typeface="Source Sans Pro Semibold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9360000" cy="900000"/>
          </a:xfrm>
          <a:prstGeom prst="rect">
            <a:avLst/>
          </a:prstGeom>
        </p:spPr>
        <p:txBody>
          <a:bodyPr lIns="0" rIns="0" tIns="0" bIns="0" anchor="b"/>
          <a:p>
            <a:endParaRPr b="1" lang="fr-FR" sz="3200" spc="-1" strike="noStrike">
              <a:solidFill>
                <a:srgbClr val="ffffff"/>
              </a:solidFill>
              <a:latin typeface="Source Sans Pro Black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360000" y="1980000"/>
            <a:ext cx="4479480" cy="2232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fr-FR" sz="2600" spc="-1" strike="noStrike">
              <a:solidFill>
                <a:srgbClr val="1c1c1c"/>
              </a:solidFill>
              <a:latin typeface="Source Sans Pro Semibold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5063760" y="1980000"/>
            <a:ext cx="4479480" cy="2232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fr-FR" sz="2600" spc="-1" strike="noStrike">
              <a:solidFill>
                <a:srgbClr val="1c1c1c"/>
              </a:solidFill>
              <a:latin typeface="Source Sans Pro Semibold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 type="body"/>
          </p:nvPr>
        </p:nvSpPr>
        <p:spPr>
          <a:xfrm>
            <a:off x="360000" y="4424400"/>
            <a:ext cx="4479480" cy="2232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fr-FR" sz="2600" spc="-1" strike="noStrike">
              <a:solidFill>
                <a:srgbClr val="1c1c1c"/>
              </a:solidFill>
              <a:latin typeface="Source Sans Pro Semibold"/>
            </a:endParaRPr>
          </a:p>
        </p:txBody>
      </p:sp>
      <p:sp>
        <p:nvSpPr>
          <p:cNvPr id="36" name="PlaceHolder 5"/>
          <p:cNvSpPr>
            <a:spLocks noGrp="1"/>
          </p:cNvSpPr>
          <p:nvPr>
            <p:ph type="body"/>
          </p:nvPr>
        </p:nvSpPr>
        <p:spPr>
          <a:xfrm>
            <a:off x="5063760" y="4424400"/>
            <a:ext cx="4479480" cy="2232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fr-FR" sz="2600" spc="-1" strike="noStrike">
              <a:solidFill>
                <a:srgbClr val="1c1c1c"/>
              </a:solidFill>
              <a:latin typeface="Source Sans Pro Semibold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9360000" cy="900000"/>
          </a:xfrm>
          <a:prstGeom prst="rect">
            <a:avLst/>
          </a:prstGeom>
        </p:spPr>
        <p:txBody>
          <a:bodyPr lIns="0" rIns="0" tIns="0" bIns="0" anchor="b"/>
          <a:p>
            <a:endParaRPr b="1" lang="fr-FR" sz="3200" spc="-1" strike="noStrike">
              <a:solidFill>
                <a:srgbClr val="ffffff"/>
              </a:solidFill>
              <a:latin typeface="Source Sans Pro Black"/>
            </a:endParaRPr>
          </a:p>
        </p:txBody>
      </p:sp>
      <p:sp>
        <p:nvSpPr>
          <p:cNvPr id="38" name="PlaceHolder 2"/>
          <p:cNvSpPr>
            <a:spLocks noGrp="1"/>
          </p:cNvSpPr>
          <p:nvPr>
            <p:ph type="body"/>
          </p:nvPr>
        </p:nvSpPr>
        <p:spPr>
          <a:xfrm>
            <a:off x="360000" y="1980000"/>
            <a:ext cx="2955600" cy="2232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fr-FR" sz="2600" spc="-1" strike="noStrike">
              <a:solidFill>
                <a:srgbClr val="1c1c1c"/>
              </a:solidFill>
              <a:latin typeface="Source Sans Pro Semibold"/>
            </a:endParaRPr>
          </a:p>
        </p:txBody>
      </p:sp>
      <p:sp>
        <p:nvSpPr>
          <p:cNvPr id="39" name="PlaceHolder 3"/>
          <p:cNvSpPr>
            <a:spLocks noGrp="1"/>
          </p:cNvSpPr>
          <p:nvPr>
            <p:ph type="body"/>
          </p:nvPr>
        </p:nvSpPr>
        <p:spPr>
          <a:xfrm>
            <a:off x="3463920" y="1980000"/>
            <a:ext cx="2955600" cy="2232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fr-FR" sz="2600" spc="-1" strike="noStrike">
              <a:solidFill>
                <a:srgbClr val="1c1c1c"/>
              </a:solidFill>
              <a:latin typeface="Source Sans Pro Semibold"/>
            </a:endParaRPr>
          </a:p>
        </p:txBody>
      </p:sp>
      <p:sp>
        <p:nvSpPr>
          <p:cNvPr id="40" name="PlaceHolder 4"/>
          <p:cNvSpPr>
            <a:spLocks noGrp="1"/>
          </p:cNvSpPr>
          <p:nvPr>
            <p:ph type="body"/>
          </p:nvPr>
        </p:nvSpPr>
        <p:spPr>
          <a:xfrm>
            <a:off x="6567480" y="1980000"/>
            <a:ext cx="2955600" cy="2232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fr-FR" sz="2600" spc="-1" strike="noStrike">
              <a:solidFill>
                <a:srgbClr val="1c1c1c"/>
              </a:solidFill>
              <a:latin typeface="Source Sans Pro Semibold"/>
            </a:endParaRPr>
          </a:p>
        </p:txBody>
      </p:sp>
      <p:sp>
        <p:nvSpPr>
          <p:cNvPr id="41" name="PlaceHolder 5"/>
          <p:cNvSpPr>
            <a:spLocks noGrp="1"/>
          </p:cNvSpPr>
          <p:nvPr>
            <p:ph type="body"/>
          </p:nvPr>
        </p:nvSpPr>
        <p:spPr>
          <a:xfrm>
            <a:off x="360000" y="4424400"/>
            <a:ext cx="2955600" cy="2232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fr-FR" sz="2600" spc="-1" strike="noStrike">
              <a:solidFill>
                <a:srgbClr val="1c1c1c"/>
              </a:solidFill>
              <a:latin typeface="Source Sans Pro Semibold"/>
            </a:endParaRPr>
          </a:p>
        </p:txBody>
      </p:sp>
      <p:sp>
        <p:nvSpPr>
          <p:cNvPr id="42" name="PlaceHolder 6"/>
          <p:cNvSpPr>
            <a:spLocks noGrp="1"/>
          </p:cNvSpPr>
          <p:nvPr>
            <p:ph type="body"/>
          </p:nvPr>
        </p:nvSpPr>
        <p:spPr>
          <a:xfrm>
            <a:off x="3463920" y="4424400"/>
            <a:ext cx="2955600" cy="2232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fr-FR" sz="2600" spc="-1" strike="noStrike">
              <a:solidFill>
                <a:srgbClr val="1c1c1c"/>
              </a:solidFill>
              <a:latin typeface="Source Sans Pro Semibold"/>
            </a:endParaRPr>
          </a:p>
        </p:txBody>
      </p:sp>
      <p:sp>
        <p:nvSpPr>
          <p:cNvPr id="43" name="PlaceHolder 7"/>
          <p:cNvSpPr>
            <a:spLocks noGrp="1"/>
          </p:cNvSpPr>
          <p:nvPr>
            <p:ph type="body"/>
          </p:nvPr>
        </p:nvSpPr>
        <p:spPr>
          <a:xfrm>
            <a:off x="6567480" y="4424400"/>
            <a:ext cx="2955600" cy="2232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fr-FR" sz="2600" spc="-1" strike="noStrike">
              <a:solidFill>
                <a:srgbClr val="1c1c1c"/>
              </a:solidFill>
              <a:latin typeface="Source Sans Pro Semibold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9360000" cy="900000"/>
          </a:xfrm>
          <a:prstGeom prst="rect">
            <a:avLst/>
          </a:prstGeom>
        </p:spPr>
        <p:txBody>
          <a:bodyPr lIns="0" rIns="0" tIns="0" bIns="0" anchor="b"/>
          <a:p>
            <a:endParaRPr b="1" lang="fr-FR" sz="3200" spc="-1" strike="noStrike">
              <a:solidFill>
                <a:srgbClr val="ffffff"/>
              </a:solidFill>
              <a:latin typeface="Source Sans Pro Black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subTitle"/>
          </p:nvPr>
        </p:nvSpPr>
        <p:spPr>
          <a:xfrm>
            <a:off x="360000" y="1980000"/>
            <a:ext cx="9180000" cy="4680000"/>
          </a:xfrm>
          <a:prstGeom prst="rect">
            <a:avLst/>
          </a:prstGeom>
        </p:spPr>
        <p:txBody>
          <a:bodyPr lIns="0" rIns="0" tIns="0" bIns="0"/>
          <a:p>
            <a:endParaRPr b="0" lang="fr-FR" sz="2600" spc="-1" strike="noStrike">
              <a:solidFill>
                <a:srgbClr val="1c1c1c"/>
              </a:solidFill>
              <a:latin typeface="Source Sans Pro Light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9360000" cy="900000"/>
          </a:xfrm>
          <a:prstGeom prst="rect">
            <a:avLst/>
          </a:prstGeom>
        </p:spPr>
        <p:txBody>
          <a:bodyPr lIns="0" rIns="0" tIns="0" bIns="0" anchor="b"/>
          <a:p>
            <a:endParaRPr b="1" lang="fr-FR" sz="3200" spc="-1" strike="noStrike">
              <a:solidFill>
                <a:srgbClr val="ffffff"/>
              </a:solidFill>
              <a:latin typeface="Source Sans Pro Black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360000" y="1980000"/>
            <a:ext cx="9180000" cy="4680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fr-FR" sz="2600" spc="-1" strike="noStrike">
              <a:solidFill>
                <a:srgbClr val="1c1c1c"/>
              </a:solidFill>
              <a:latin typeface="Source Sans Pro Semibold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9360000" cy="900000"/>
          </a:xfrm>
          <a:prstGeom prst="rect">
            <a:avLst/>
          </a:prstGeom>
        </p:spPr>
        <p:txBody>
          <a:bodyPr lIns="0" rIns="0" tIns="0" bIns="0" anchor="b"/>
          <a:p>
            <a:endParaRPr b="1" lang="fr-FR" sz="3200" spc="-1" strike="noStrike">
              <a:solidFill>
                <a:srgbClr val="ffffff"/>
              </a:solidFill>
              <a:latin typeface="Source Sans Pro Black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360000" y="1980000"/>
            <a:ext cx="4479480" cy="4680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fr-FR" sz="2600" spc="-1" strike="noStrike">
              <a:solidFill>
                <a:srgbClr val="1c1c1c"/>
              </a:solidFill>
              <a:latin typeface="Source Sans Pro Semibold"/>
            </a:endParaRPr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5063760" y="1980000"/>
            <a:ext cx="4479480" cy="4680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fr-FR" sz="2600" spc="-1" strike="noStrike">
              <a:solidFill>
                <a:srgbClr val="1c1c1c"/>
              </a:solidFill>
              <a:latin typeface="Source Sans Pro Semibold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9360000" cy="900000"/>
          </a:xfrm>
          <a:prstGeom prst="rect">
            <a:avLst/>
          </a:prstGeom>
        </p:spPr>
        <p:txBody>
          <a:bodyPr lIns="0" rIns="0" tIns="0" bIns="0" anchor="b"/>
          <a:p>
            <a:endParaRPr b="1" lang="fr-FR" sz="3200" spc="-1" strike="noStrike">
              <a:solidFill>
                <a:srgbClr val="ffffff"/>
              </a:solidFill>
              <a:latin typeface="Source Sans Pro Black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subTitle"/>
          </p:nvPr>
        </p:nvSpPr>
        <p:spPr>
          <a:xfrm>
            <a:off x="360000" y="360000"/>
            <a:ext cx="9360000" cy="4173120"/>
          </a:xfrm>
          <a:prstGeom prst="rect">
            <a:avLst/>
          </a:prstGeom>
        </p:spPr>
        <p:txBody>
          <a:bodyPr lIns="0" rIns="0" tIns="0" bIns="0"/>
          <a:p>
            <a:endParaRPr b="0" lang="fr-FR" sz="2600" spc="-1" strike="noStrike">
              <a:solidFill>
                <a:srgbClr val="1c1c1c"/>
              </a:solidFill>
              <a:latin typeface="Source Sans Pro Light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9360000" cy="900000"/>
          </a:xfrm>
          <a:prstGeom prst="rect">
            <a:avLst/>
          </a:prstGeom>
        </p:spPr>
        <p:txBody>
          <a:bodyPr lIns="0" rIns="0" tIns="0" bIns="0" anchor="b"/>
          <a:p>
            <a:endParaRPr b="1" lang="fr-FR" sz="3200" spc="-1" strike="noStrike">
              <a:solidFill>
                <a:srgbClr val="ffffff"/>
              </a:solidFill>
              <a:latin typeface="Source Sans Pro Black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360000" y="1980000"/>
            <a:ext cx="4479480" cy="2232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fr-FR" sz="2600" spc="-1" strike="noStrike">
              <a:solidFill>
                <a:srgbClr val="1c1c1c"/>
              </a:solidFill>
              <a:latin typeface="Source Sans Pro Semibold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5063760" y="1980000"/>
            <a:ext cx="4479480" cy="4680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fr-FR" sz="2600" spc="-1" strike="noStrike">
              <a:solidFill>
                <a:srgbClr val="1c1c1c"/>
              </a:solidFill>
              <a:latin typeface="Source Sans Pro Semibold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360000" y="4424400"/>
            <a:ext cx="4479480" cy="2232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fr-FR" sz="2600" spc="-1" strike="noStrike">
              <a:solidFill>
                <a:srgbClr val="1c1c1c"/>
              </a:solidFill>
              <a:latin typeface="Source Sans Pro Semibold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9360000" cy="900000"/>
          </a:xfrm>
          <a:prstGeom prst="rect">
            <a:avLst/>
          </a:prstGeom>
        </p:spPr>
        <p:txBody>
          <a:bodyPr lIns="0" rIns="0" tIns="0" bIns="0" anchor="b"/>
          <a:p>
            <a:endParaRPr b="1" lang="fr-FR" sz="3200" spc="-1" strike="noStrike">
              <a:solidFill>
                <a:srgbClr val="ffffff"/>
              </a:solidFill>
              <a:latin typeface="Source Sans Pro Black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subTitle"/>
          </p:nvPr>
        </p:nvSpPr>
        <p:spPr>
          <a:xfrm>
            <a:off x="360000" y="1980000"/>
            <a:ext cx="9180000" cy="4680000"/>
          </a:xfrm>
          <a:prstGeom prst="rect">
            <a:avLst/>
          </a:prstGeom>
        </p:spPr>
        <p:txBody>
          <a:bodyPr lIns="0" rIns="0" tIns="0" bIns="0"/>
          <a:p>
            <a:endParaRPr b="0" lang="fr-FR" sz="2600" spc="-1" strike="noStrike">
              <a:solidFill>
                <a:srgbClr val="1c1c1c"/>
              </a:solidFill>
              <a:latin typeface="Source Sans Pro Light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9360000" cy="900000"/>
          </a:xfrm>
          <a:prstGeom prst="rect">
            <a:avLst/>
          </a:prstGeom>
        </p:spPr>
        <p:txBody>
          <a:bodyPr lIns="0" rIns="0" tIns="0" bIns="0" anchor="b"/>
          <a:p>
            <a:endParaRPr b="1" lang="fr-FR" sz="3200" spc="-1" strike="noStrike">
              <a:solidFill>
                <a:srgbClr val="ffffff"/>
              </a:solidFill>
              <a:latin typeface="Source Sans Pro Black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360000" y="1980000"/>
            <a:ext cx="4479480" cy="4680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fr-FR" sz="2600" spc="-1" strike="noStrike">
              <a:solidFill>
                <a:srgbClr val="1c1c1c"/>
              </a:solidFill>
              <a:latin typeface="Source Sans Pro Semibold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5063760" y="1980000"/>
            <a:ext cx="4479480" cy="2232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fr-FR" sz="2600" spc="-1" strike="noStrike">
              <a:solidFill>
                <a:srgbClr val="1c1c1c"/>
              </a:solidFill>
              <a:latin typeface="Source Sans Pro Semibold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5063760" y="4424400"/>
            <a:ext cx="4479480" cy="2232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fr-FR" sz="2600" spc="-1" strike="noStrike">
              <a:solidFill>
                <a:srgbClr val="1c1c1c"/>
              </a:solidFill>
              <a:latin typeface="Source Sans Pro Semibold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9360000" cy="900000"/>
          </a:xfrm>
          <a:prstGeom prst="rect">
            <a:avLst/>
          </a:prstGeom>
        </p:spPr>
        <p:txBody>
          <a:bodyPr lIns="0" rIns="0" tIns="0" bIns="0" anchor="b"/>
          <a:p>
            <a:endParaRPr b="1" lang="fr-FR" sz="3200" spc="-1" strike="noStrike">
              <a:solidFill>
                <a:srgbClr val="ffffff"/>
              </a:solidFill>
              <a:latin typeface="Source Sans Pro Black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360000" y="1980000"/>
            <a:ext cx="4479480" cy="2232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fr-FR" sz="2600" spc="-1" strike="noStrike">
              <a:solidFill>
                <a:srgbClr val="1c1c1c"/>
              </a:solidFill>
              <a:latin typeface="Source Sans Pro Semibold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5063760" y="1980000"/>
            <a:ext cx="4479480" cy="2232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fr-FR" sz="2600" spc="-1" strike="noStrike">
              <a:solidFill>
                <a:srgbClr val="1c1c1c"/>
              </a:solidFill>
              <a:latin typeface="Source Sans Pro Semibold"/>
            </a:endParaRPr>
          </a:p>
        </p:txBody>
      </p:sp>
      <p:sp>
        <p:nvSpPr>
          <p:cNvPr id="70" name="PlaceHolder 4"/>
          <p:cNvSpPr>
            <a:spLocks noGrp="1"/>
          </p:cNvSpPr>
          <p:nvPr>
            <p:ph type="body"/>
          </p:nvPr>
        </p:nvSpPr>
        <p:spPr>
          <a:xfrm>
            <a:off x="360000" y="4424400"/>
            <a:ext cx="9180000" cy="2232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fr-FR" sz="2600" spc="-1" strike="noStrike">
              <a:solidFill>
                <a:srgbClr val="1c1c1c"/>
              </a:solidFill>
              <a:latin typeface="Source Sans Pro Semibold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9360000" cy="900000"/>
          </a:xfrm>
          <a:prstGeom prst="rect">
            <a:avLst/>
          </a:prstGeom>
        </p:spPr>
        <p:txBody>
          <a:bodyPr lIns="0" rIns="0" tIns="0" bIns="0" anchor="b"/>
          <a:p>
            <a:endParaRPr b="1" lang="fr-FR" sz="3200" spc="-1" strike="noStrike">
              <a:solidFill>
                <a:srgbClr val="ffffff"/>
              </a:solidFill>
              <a:latin typeface="Source Sans Pro Black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360000" y="1980000"/>
            <a:ext cx="9180000" cy="2232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fr-FR" sz="2600" spc="-1" strike="noStrike">
              <a:solidFill>
                <a:srgbClr val="1c1c1c"/>
              </a:solidFill>
              <a:latin typeface="Source Sans Pro Semibold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360000" y="4424400"/>
            <a:ext cx="9180000" cy="2232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fr-FR" sz="2600" spc="-1" strike="noStrike">
              <a:solidFill>
                <a:srgbClr val="1c1c1c"/>
              </a:solidFill>
              <a:latin typeface="Source Sans Pro Semibold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9360000" cy="900000"/>
          </a:xfrm>
          <a:prstGeom prst="rect">
            <a:avLst/>
          </a:prstGeom>
        </p:spPr>
        <p:txBody>
          <a:bodyPr lIns="0" rIns="0" tIns="0" bIns="0" anchor="b"/>
          <a:p>
            <a:endParaRPr b="1" lang="fr-FR" sz="3200" spc="-1" strike="noStrike">
              <a:solidFill>
                <a:srgbClr val="ffffff"/>
              </a:solidFill>
              <a:latin typeface="Source Sans Pro Black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 type="body"/>
          </p:nvPr>
        </p:nvSpPr>
        <p:spPr>
          <a:xfrm>
            <a:off x="360000" y="1980000"/>
            <a:ext cx="4479480" cy="2232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fr-FR" sz="2600" spc="-1" strike="noStrike">
              <a:solidFill>
                <a:srgbClr val="1c1c1c"/>
              </a:solidFill>
              <a:latin typeface="Source Sans Pro Semibold"/>
            </a:endParaRPr>
          </a:p>
        </p:txBody>
      </p:sp>
      <p:sp>
        <p:nvSpPr>
          <p:cNvPr id="76" name="PlaceHolder 3"/>
          <p:cNvSpPr>
            <a:spLocks noGrp="1"/>
          </p:cNvSpPr>
          <p:nvPr>
            <p:ph type="body"/>
          </p:nvPr>
        </p:nvSpPr>
        <p:spPr>
          <a:xfrm>
            <a:off x="5063760" y="1980000"/>
            <a:ext cx="4479480" cy="2232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fr-FR" sz="2600" spc="-1" strike="noStrike">
              <a:solidFill>
                <a:srgbClr val="1c1c1c"/>
              </a:solidFill>
              <a:latin typeface="Source Sans Pro Semibold"/>
            </a:endParaRPr>
          </a:p>
        </p:txBody>
      </p:sp>
      <p:sp>
        <p:nvSpPr>
          <p:cNvPr id="77" name="PlaceHolder 4"/>
          <p:cNvSpPr>
            <a:spLocks noGrp="1"/>
          </p:cNvSpPr>
          <p:nvPr>
            <p:ph type="body"/>
          </p:nvPr>
        </p:nvSpPr>
        <p:spPr>
          <a:xfrm>
            <a:off x="360000" y="4424400"/>
            <a:ext cx="4479480" cy="2232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fr-FR" sz="2600" spc="-1" strike="noStrike">
              <a:solidFill>
                <a:srgbClr val="1c1c1c"/>
              </a:solidFill>
              <a:latin typeface="Source Sans Pro Semibold"/>
            </a:endParaRPr>
          </a:p>
        </p:txBody>
      </p:sp>
      <p:sp>
        <p:nvSpPr>
          <p:cNvPr id="78" name="PlaceHolder 5"/>
          <p:cNvSpPr>
            <a:spLocks noGrp="1"/>
          </p:cNvSpPr>
          <p:nvPr>
            <p:ph type="body"/>
          </p:nvPr>
        </p:nvSpPr>
        <p:spPr>
          <a:xfrm>
            <a:off x="5063760" y="4424400"/>
            <a:ext cx="4479480" cy="2232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fr-FR" sz="2600" spc="-1" strike="noStrike">
              <a:solidFill>
                <a:srgbClr val="1c1c1c"/>
              </a:solidFill>
              <a:latin typeface="Source Sans Pro Semibold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9360000" cy="900000"/>
          </a:xfrm>
          <a:prstGeom prst="rect">
            <a:avLst/>
          </a:prstGeom>
        </p:spPr>
        <p:txBody>
          <a:bodyPr lIns="0" rIns="0" tIns="0" bIns="0" anchor="b"/>
          <a:p>
            <a:endParaRPr b="1" lang="fr-FR" sz="3200" spc="-1" strike="noStrike">
              <a:solidFill>
                <a:srgbClr val="ffffff"/>
              </a:solidFill>
              <a:latin typeface="Source Sans Pro Black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 type="body"/>
          </p:nvPr>
        </p:nvSpPr>
        <p:spPr>
          <a:xfrm>
            <a:off x="360000" y="1980000"/>
            <a:ext cx="2955600" cy="2232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fr-FR" sz="2600" spc="-1" strike="noStrike">
              <a:solidFill>
                <a:srgbClr val="1c1c1c"/>
              </a:solidFill>
              <a:latin typeface="Source Sans Pro Semibold"/>
            </a:endParaRPr>
          </a:p>
        </p:txBody>
      </p:sp>
      <p:sp>
        <p:nvSpPr>
          <p:cNvPr id="81" name="PlaceHolder 3"/>
          <p:cNvSpPr>
            <a:spLocks noGrp="1"/>
          </p:cNvSpPr>
          <p:nvPr>
            <p:ph type="body"/>
          </p:nvPr>
        </p:nvSpPr>
        <p:spPr>
          <a:xfrm>
            <a:off x="3463920" y="1980000"/>
            <a:ext cx="2955600" cy="2232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fr-FR" sz="2600" spc="-1" strike="noStrike">
              <a:solidFill>
                <a:srgbClr val="1c1c1c"/>
              </a:solidFill>
              <a:latin typeface="Source Sans Pro Semibold"/>
            </a:endParaRPr>
          </a:p>
        </p:txBody>
      </p:sp>
      <p:sp>
        <p:nvSpPr>
          <p:cNvPr id="82" name="PlaceHolder 4"/>
          <p:cNvSpPr>
            <a:spLocks noGrp="1"/>
          </p:cNvSpPr>
          <p:nvPr>
            <p:ph type="body"/>
          </p:nvPr>
        </p:nvSpPr>
        <p:spPr>
          <a:xfrm>
            <a:off x="6567480" y="1980000"/>
            <a:ext cx="2955600" cy="2232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fr-FR" sz="2600" spc="-1" strike="noStrike">
              <a:solidFill>
                <a:srgbClr val="1c1c1c"/>
              </a:solidFill>
              <a:latin typeface="Source Sans Pro Semibold"/>
            </a:endParaRPr>
          </a:p>
        </p:txBody>
      </p:sp>
      <p:sp>
        <p:nvSpPr>
          <p:cNvPr id="83" name="PlaceHolder 5"/>
          <p:cNvSpPr>
            <a:spLocks noGrp="1"/>
          </p:cNvSpPr>
          <p:nvPr>
            <p:ph type="body"/>
          </p:nvPr>
        </p:nvSpPr>
        <p:spPr>
          <a:xfrm>
            <a:off x="360000" y="4424400"/>
            <a:ext cx="2955600" cy="2232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fr-FR" sz="2600" spc="-1" strike="noStrike">
              <a:solidFill>
                <a:srgbClr val="1c1c1c"/>
              </a:solidFill>
              <a:latin typeface="Source Sans Pro Semibold"/>
            </a:endParaRPr>
          </a:p>
        </p:txBody>
      </p:sp>
      <p:sp>
        <p:nvSpPr>
          <p:cNvPr id="84" name="PlaceHolder 6"/>
          <p:cNvSpPr>
            <a:spLocks noGrp="1"/>
          </p:cNvSpPr>
          <p:nvPr>
            <p:ph type="body"/>
          </p:nvPr>
        </p:nvSpPr>
        <p:spPr>
          <a:xfrm>
            <a:off x="3463920" y="4424400"/>
            <a:ext cx="2955600" cy="2232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fr-FR" sz="2600" spc="-1" strike="noStrike">
              <a:solidFill>
                <a:srgbClr val="1c1c1c"/>
              </a:solidFill>
              <a:latin typeface="Source Sans Pro Semibold"/>
            </a:endParaRPr>
          </a:p>
        </p:txBody>
      </p:sp>
      <p:sp>
        <p:nvSpPr>
          <p:cNvPr id="85" name="PlaceHolder 7"/>
          <p:cNvSpPr>
            <a:spLocks noGrp="1"/>
          </p:cNvSpPr>
          <p:nvPr>
            <p:ph type="body"/>
          </p:nvPr>
        </p:nvSpPr>
        <p:spPr>
          <a:xfrm>
            <a:off x="6567480" y="4424400"/>
            <a:ext cx="2955600" cy="2232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fr-FR" sz="2600" spc="-1" strike="noStrike">
              <a:solidFill>
                <a:srgbClr val="1c1c1c"/>
              </a:solidFill>
              <a:latin typeface="Source Sans Pro Semibold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9360000" cy="900000"/>
          </a:xfrm>
          <a:prstGeom prst="rect">
            <a:avLst/>
          </a:prstGeom>
        </p:spPr>
        <p:txBody>
          <a:bodyPr lIns="0" rIns="0" tIns="0" bIns="0" anchor="b"/>
          <a:p>
            <a:endParaRPr b="1" lang="fr-FR" sz="3200" spc="-1" strike="noStrike">
              <a:solidFill>
                <a:srgbClr val="ffffff"/>
              </a:solidFill>
              <a:latin typeface="Source Sans Pro Black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360000" y="1980000"/>
            <a:ext cx="9180000" cy="4680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fr-FR" sz="2600" spc="-1" strike="noStrike">
              <a:solidFill>
                <a:srgbClr val="1c1c1c"/>
              </a:solidFill>
              <a:latin typeface="Source Sans Pro Semibold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9360000" cy="900000"/>
          </a:xfrm>
          <a:prstGeom prst="rect">
            <a:avLst/>
          </a:prstGeom>
        </p:spPr>
        <p:txBody>
          <a:bodyPr lIns="0" rIns="0" tIns="0" bIns="0" anchor="b"/>
          <a:p>
            <a:endParaRPr b="1" lang="fr-FR" sz="3200" spc="-1" strike="noStrike">
              <a:solidFill>
                <a:srgbClr val="ffffff"/>
              </a:solidFill>
              <a:latin typeface="Source Sans Pro Black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360000" y="1980000"/>
            <a:ext cx="4479480" cy="4680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fr-FR" sz="2600" spc="-1" strike="noStrike">
              <a:solidFill>
                <a:srgbClr val="1c1c1c"/>
              </a:solidFill>
              <a:latin typeface="Source Sans Pro Semibold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5063760" y="1980000"/>
            <a:ext cx="4479480" cy="4680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fr-FR" sz="2600" spc="-1" strike="noStrike">
              <a:solidFill>
                <a:srgbClr val="1c1c1c"/>
              </a:solidFill>
              <a:latin typeface="Source Sans Pro Semibold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9360000" cy="900000"/>
          </a:xfrm>
          <a:prstGeom prst="rect">
            <a:avLst/>
          </a:prstGeom>
        </p:spPr>
        <p:txBody>
          <a:bodyPr lIns="0" rIns="0" tIns="0" bIns="0" anchor="b"/>
          <a:p>
            <a:endParaRPr b="1" lang="fr-FR" sz="3200" spc="-1" strike="noStrike">
              <a:solidFill>
                <a:srgbClr val="ffffff"/>
              </a:solidFill>
              <a:latin typeface="Source Sans Pro Black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subTitle"/>
          </p:nvPr>
        </p:nvSpPr>
        <p:spPr>
          <a:xfrm>
            <a:off x="360000" y="360000"/>
            <a:ext cx="9360000" cy="4173120"/>
          </a:xfrm>
          <a:prstGeom prst="rect">
            <a:avLst/>
          </a:prstGeom>
        </p:spPr>
        <p:txBody>
          <a:bodyPr lIns="0" rIns="0" tIns="0" bIns="0"/>
          <a:p>
            <a:endParaRPr b="0" lang="fr-FR" sz="2600" spc="-1" strike="noStrike">
              <a:solidFill>
                <a:srgbClr val="1c1c1c"/>
              </a:solidFill>
              <a:latin typeface="Source Sans Pro Light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9360000" cy="900000"/>
          </a:xfrm>
          <a:prstGeom prst="rect">
            <a:avLst/>
          </a:prstGeom>
        </p:spPr>
        <p:txBody>
          <a:bodyPr lIns="0" rIns="0" tIns="0" bIns="0" anchor="b"/>
          <a:p>
            <a:endParaRPr b="1" lang="fr-FR" sz="3200" spc="-1" strike="noStrike">
              <a:solidFill>
                <a:srgbClr val="ffffff"/>
              </a:solidFill>
              <a:latin typeface="Source Sans Pro Black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360000" y="1980000"/>
            <a:ext cx="4479480" cy="2232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fr-FR" sz="2600" spc="-1" strike="noStrike">
              <a:solidFill>
                <a:srgbClr val="1c1c1c"/>
              </a:solidFill>
              <a:latin typeface="Source Sans Pro Semibold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 type="body"/>
          </p:nvPr>
        </p:nvSpPr>
        <p:spPr>
          <a:xfrm>
            <a:off x="5063760" y="1980000"/>
            <a:ext cx="4479480" cy="4680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fr-FR" sz="2600" spc="-1" strike="noStrike">
              <a:solidFill>
                <a:srgbClr val="1c1c1c"/>
              </a:solidFill>
              <a:latin typeface="Source Sans Pro Semibold"/>
            </a:endParaRPr>
          </a:p>
        </p:txBody>
      </p:sp>
      <p:sp>
        <p:nvSpPr>
          <p:cNvPr id="20" name="PlaceHolder 4"/>
          <p:cNvSpPr>
            <a:spLocks noGrp="1"/>
          </p:cNvSpPr>
          <p:nvPr>
            <p:ph type="body"/>
          </p:nvPr>
        </p:nvSpPr>
        <p:spPr>
          <a:xfrm>
            <a:off x="360000" y="4424400"/>
            <a:ext cx="4479480" cy="2232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fr-FR" sz="2600" spc="-1" strike="noStrike">
              <a:solidFill>
                <a:srgbClr val="1c1c1c"/>
              </a:solidFill>
              <a:latin typeface="Source Sans Pro Semibold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9360000" cy="900000"/>
          </a:xfrm>
          <a:prstGeom prst="rect">
            <a:avLst/>
          </a:prstGeom>
        </p:spPr>
        <p:txBody>
          <a:bodyPr lIns="0" rIns="0" tIns="0" bIns="0" anchor="b"/>
          <a:p>
            <a:endParaRPr b="1" lang="fr-FR" sz="3200" spc="-1" strike="noStrike">
              <a:solidFill>
                <a:srgbClr val="ffffff"/>
              </a:solidFill>
              <a:latin typeface="Source Sans Pro Black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360000" y="1980000"/>
            <a:ext cx="4479480" cy="4680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fr-FR" sz="2600" spc="-1" strike="noStrike">
              <a:solidFill>
                <a:srgbClr val="1c1c1c"/>
              </a:solidFill>
              <a:latin typeface="Source Sans Pro Semibold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 type="body"/>
          </p:nvPr>
        </p:nvSpPr>
        <p:spPr>
          <a:xfrm>
            <a:off x="5063760" y="1980000"/>
            <a:ext cx="4479480" cy="2232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fr-FR" sz="2600" spc="-1" strike="noStrike">
              <a:solidFill>
                <a:srgbClr val="1c1c1c"/>
              </a:solidFill>
              <a:latin typeface="Source Sans Pro Semibold"/>
            </a:endParaRPr>
          </a:p>
        </p:txBody>
      </p:sp>
      <p:sp>
        <p:nvSpPr>
          <p:cNvPr id="24" name="PlaceHolder 4"/>
          <p:cNvSpPr>
            <a:spLocks noGrp="1"/>
          </p:cNvSpPr>
          <p:nvPr>
            <p:ph type="body"/>
          </p:nvPr>
        </p:nvSpPr>
        <p:spPr>
          <a:xfrm>
            <a:off x="5063760" y="4424400"/>
            <a:ext cx="4479480" cy="2232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fr-FR" sz="2600" spc="-1" strike="noStrike">
              <a:solidFill>
                <a:srgbClr val="1c1c1c"/>
              </a:solidFill>
              <a:latin typeface="Source Sans Pro Semibold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9360000" cy="900000"/>
          </a:xfrm>
          <a:prstGeom prst="rect">
            <a:avLst/>
          </a:prstGeom>
        </p:spPr>
        <p:txBody>
          <a:bodyPr lIns="0" rIns="0" tIns="0" bIns="0" anchor="b"/>
          <a:p>
            <a:endParaRPr b="1" lang="fr-FR" sz="3200" spc="-1" strike="noStrike">
              <a:solidFill>
                <a:srgbClr val="ffffff"/>
              </a:solidFill>
              <a:latin typeface="Source Sans Pro Black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360000" y="1980000"/>
            <a:ext cx="4479480" cy="2232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fr-FR" sz="2600" spc="-1" strike="noStrike">
              <a:solidFill>
                <a:srgbClr val="1c1c1c"/>
              </a:solidFill>
              <a:latin typeface="Source Sans Pro Semibold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 type="body"/>
          </p:nvPr>
        </p:nvSpPr>
        <p:spPr>
          <a:xfrm>
            <a:off x="5063760" y="1980000"/>
            <a:ext cx="4479480" cy="2232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fr-FR" sz="2600" spc="-1" strike="noStrike">
              <a:solidFill>
                <a:srgbClr val="1c1c1c"/>
              </a:solidFill>
              <a:latin typeface="Source Sans Pro Semibold"/>
            </a:endParaRPr>
          </a:p>
        </p:txBody>
      </p:sp>
      <p:sp>
        <p:nvSpPr>
          <p:cNvPr id="28" name="PlaceHolder 4"/>
          <p:cNvSpPr>
            <a:spLocks noGrp="1"/>
          </p:cNvSpPr>
          <p:nvPr>
            <p:ph type="body"/>
          </p:nvPr>
        </p:nvSpPr>
        <p:spPr>
          <a:xfrm>
            <a:off x="360000" y="4424400"/>
            <a:ext cx="9180000" cy="2232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fr-FR" sz="2600" spc="-1" strike="noStrike">
              <a:solidFill>
                <a:srgbClr val="1c1c1c"/>
              </a:solidFill>
              <a:latin typeface="Source Sans Pro Semibold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CustomShape 1"/>
          <p:cNvSpPr/>
          <p:nvPr/>
        </p:nvSpPr>
        <p:spPr>
          <a:xfrm>
            <a:off x="0" y="180000"/>
            <a:ext cx="9720000" cy="1260000"/>
          </a:xfrm>
          <a:prstGeom prst="rect">
            <a:avLst/>
          </a:prstGeom>
          <a:solidFill>
            <a:srgbClr val="e74c3c"/>
          </a:solidFill>
          <a:ln w="720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" name="CustomShape 2"/>
          <p:cNvSpPr/>
          <p:nvPr/>
        </p:nvSpPr>
        <p:spPr>
          <a:xfrm>
            <a:off x="7560000" y="6840000"/>
            <a:ext cx="2520000" cy="540000"/>
          </a:xfrm>
          <a:prstGeom prst="rect">
            <a:avLst/>
          </a:prstGeom>
          <a:solidFill>
            <a:srgbClr val="e74c3c"/>
          </a:solidFill>
          <a:ln w="720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/>
          <a:p>
            <a:pPr algn="r"/>
            <a:r>
              <a:rPr b="1" lang="fr-FR" sz="1800" spc="-1" strike="noStrike">
                <a:solidFill>
                  <a:srgbClr val="ffffff"/>
                </a:solidFill>
                <a:latin typeface="Source Sans Pro Black"/>
              </a:rPr>
              <a:t>Calisph’air     </a:t>
            </a:r>
            <a:endParaRPr b="1" lang="fr-FR" sz="1800" spc="-1" strike="noStrike">
              <a:solidFill>
                <a:srgbClr val="ffffff"/>
              </a:solidFill>
              <a:latin typeface="Source Sans Pro Black"/>
            </a:endParaRPr>
          </a:p>
        </p:txBody>
      </p:sp>
      <p:sp>
        <p:nvSpPr>
          <p:cNvPr id="2" name="CustomShape 3"/>
          <p:cNvSpPr/>
          <p:nvPr/>
        </p:nvSpPr>
        <p:spPr>
          <a:xfrm>
            <a:off x="900000" y="6840000"/>
            <a:ext cx="6480000" cy="540000"/>
          </a:xfrm>
          <a:prstGeom prst="rect">
            <a:avLst/>
          </a:prstGeom>
          <a:solidFill>
            <a:srgbClr val="bdc3c7"/>
          </a:solidFill>
          <a:ln w="720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" name="CustomShape 4"/>
          <p:cNvSpPr/>
          <p:nvPr/>
        </p:nvSpPr>
        <p:spPr>
          <a:xfrm>
            <a:off x="180000" y="6840000"/>
            <a:ext cx="540000" cy="540000"/>
          </a:xfrm>
          <a:prstGeom prst="rect">
            <a:avLst/>
          </a:prstGeom>
          <a:noFill/>
          <a:ln w="720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" name="PlaceHolder 5"/>
          <p:cNvSpPr>
            <a:spLocks noGrp="1"/>
          </p:cNvSpPr>
          <p:nvPr>
            <p:ph type="title"/>
          </p:nvPr>
        </p:nvSpPr>
        <p:spPr>
          <a:xfrm>
            <a:off x="360000" y="360000"/>
            <a:ext cx="9360000" cy="900000"/>
          </a:xfrm>
          <a:prstGeom prst="rect">
            <a:avLst/>
          </a:prstGeom>
        </p:spPr>
        <p:txBody>
          <a:bodyPr lIns="0" rIns="0" tIns="0" bIns="0" anchor="b"/>
          <a:p>
            <a:r>
              <a:rPr b="1" lang="fr-FR" sz="3200" spc="-1" strike="noStrike">
                <a:solidFill>
                  <a:srgbClr val="ffffff"/>
                </a:solidFill>
                <a:latin typeface="Source Sans Pro Black"/>
              </a:rPr>
              <a:t>Click to edit the title text format</a:t>
            </a:r>
            <a:endParaRPr b="1" lang="fr-FR" sz="3200" spc="-1" strike="noStrike">
              <a:solidFill>
                <a:srgbClr val="ffffff"/>
              </a:solidFill>
              <a:latin typeface="Source Sans Pro Black"/>
            </a:endParaRPr>
          </a:p>
        </p:txBody>
      </p:sp>
      <p:sp>
        <p:nvSpPr>
          <p:cNvPr id="5" name="PlaceHolder 6"/>
          <p:cNvSpPr>
            <a:spLocks noGrp="1"/>
          </p:cNvSpPr>
          <p:nvPr>
            <p:ph type="body"/>
          </p:nvPr>
        </p:nvSpPr>
        <p:spPr>
          <a:xfrm>
            <a:off x="360000" y="1980000"/>
            <a:ext cx="9180000" cy="4680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>
              <a:spcAft>
                <a:spcPts val="1142"/>
              </a:spcAft>
            </a:pPr>
            <a:r>
              <a:rPr b="1" lang="fr-FR" sz="2600" spc="-1" strike="noStrike">
                <a:solidFill>
                  <a:srgbClr val="1c1c1c"/>
                </a:solidFill>
                <a:latin typeface="Source Sans Pro Semibold"/>
              </a:rPr>
              <a:t>Click to edit the outline text format</a:t>
            </a:r>
            <a:endParaRPr b="1" lang="fr-FR" sz="2600" spc="-1" strike="noStrike">
              <a:solidFill>
                <a:srgbClr val="1c1c1c"/>
              </a:solidFill>
              <a:latin typeface="Source Sans Pro Semibold"/>
            </a:endParaRPr>
          </a:p>
          <a:p>
            <a:pPr lvl="1" marL="288000">
              <a:spcAft>
                <a:spcPts val="1134"/>
              </a:spcAft>
            </a:pPr>
            <a:r>
              <a:rPr b="0" lang="fr-FR" sz="2200" spc="-1" strike="noStrike">
                <a:solidFill>
                  <a:srgbClr val="1c1c1c"/>
                </a:solidFill>
                <a:latin typeface="Source Sans Pro Light"/>
              </a:rPr>
              <a:t>Second Outline Level</a:t>
            </a:r>
            <a:endParaRPr b="0" lang="fr-FR" sz="2200" spc="-1" strike="noStrike">
              <a:solidFill>
                <a:srgbClr val="1c1c1c"/>
              </a:solidFill>
              <a:latin typeface="Source Sans Pro Light"/>
            </a:endParaRPr>
          </a:p>
          <a:p>
            <a:pPr lvl="2" marL="576000">
              <a:spcAft>
                <a:spcPts val="850"/>
              </a:spcAft>
            </a:pPr>
            <a:r>
              <a:rPr b="0" lang="fr-FR" sz="1800" spc="-1" strike="noStrike">
                <a:solidFill>
                  <a:srgbClr val="1c1c1c"/>
                </a:solidFill>
                <a:latin typeface="Source Sans Pro Light"/>
              </a:rPr>
              <a:t>Third Outline Level</a:t>
            </a:r>
            <a:endParaRPr b="0" lang="fr-FR" sz="1800" spc="-1" strike="noStrike">
              <a:solidFill>
                <a:srgbClr val="1c1c1c"/>
              </a:solidFill>
              <a:latin typeface="Source Sans Pro Light"/>
            </a:endParaRPr>
          </a:p>
          <a:p>
            <a:pPr lvl="3" marL="864000">
              <a:spcAft>
                <a:spcPts val="567"/>
              </a:spcAft>
            </a:pPr>
            <a:r>
              <a:rPr b="0" lang="fr-FR" sz="1600" spc="-1" strike="noStrike">
                <a:solidFill>
                  <a:srgbClr val="1c1c1c"/>
                </a:solidFill>
                <a:latin typeface="Source Sans Pro Light"/>
              </a:rPr>
              <a:t>Fourth Outline Level</a:t>
            </a:r>
            <a:endParaRPr b="0" lang="fr-FR" sz="1600" spc="-1" strike="noStrike">
              <a:solidFill>
                <a:srgbClr val="1c1c1c"/>
              </a:solidFill>
              <a:latin typeface="Source Sans Pro Light"/>
            </a:endParaRPr>
          </a:p>
          <a:p>
            <a:pPr lvl="4" marL="1152000">
              <a:spcAft>
                <a:spcPts val="283"/>
              </a:spcAft>
            </a:pPr>
            <a:r>
              <a:rPr b="0" lang="fr-FR" sz="1600" spc="-1" strike="noStrike">
                <a:solidFill>
                  <a:srgbClr val="1c1c1c"/>
                </a:solidFill>
                <a:latin typeface="Source Sans Pro Light"/>
              </a:rPr>
              <a:t>Fifth Outline Level</a:t>
            </a:r>
            <a:endParaRPr b="0" lang="fr-FR" sz="1600" spc="-1" strike="noStrike">
              <a:solidFill>
                <a:srgbClr val="1c1c1c"/>
              </a:solidFill>
              <a:latin typeface="Source Sans Pro Light"/>
            </a:endParaRPr>
          </a:p>
          <a:p>
            <a:pPr lvl="5" marL="1440000">
              <a:spcAft>
                <a:spcPts val="283"/>
              </a:spcAft>
            </a:pPr>
            <a:r>
              <a:rPr b="0" lang="fr-FR" sz="1600" spc="-1" strike="noStrike">
                <a:solidFill>
                  <a:srgbClr val="1c1c1c"/>
                </a:solidFill>
                <a:latin typeface="Source Sans Pro Light"/>
              </a:rPr>
              <a:t>Sixth Outline Level</a:t>
            </a:r>
            <a:endParaRPr b="0" lang="fr-FR" sz="1600" spc="-1" strike="noStrike">
              <a:solidFill>
                <a:srgbClr val="1c1c1c"/>
              </a:solidFill>
              <a:latin typeface="Source Sans Pro Light"/>
            </a:endParaRPr>
          </a:p>
          <a:p>
            <a:pPr lvl="6" marL="1728000">
              <a:spcAft>
                <a:spcPts val="283"/>
              </a:spcAft>
            </a:pPr>
            <a:r>
              <a:rPr b="0" lang="fr-FR" sz="1600" spc="-1" strike="noStrike">
                <a:solidFill>
                  <a:srgbClr val="1c1c1c"/>
                </a:solidFill>
                <a:latin typeface="Source Sans Pro Light"/>
              </a:rPr>
              <a:t>Seventh Outline Level</a:t>
            </a:r>
            <a:endParaRPr b="0" lang="fr-FR" sz="1600" spc="-1" strike="noStrike">
              <a:solidFill>
                <a:srgbClr val="1c1c1c"/>
              </a:solidFill>
              <a:latin typeface="Source Sans Pro Light"/>
            </a:endParaRPr>
          </a:p>
        </p:txBody>
      </p:sp>
      <p:sp>
        <p:nvSpPr>
          <p:cNvPr id="6" name="PlaceHolder 7"/>
          <p:cNvSpPr>
            <a:spLocks noGrp="1"/>
          </p:cNvSpPr>
          <p:nvPr>
            <p:ph type="sldNum"/>
          </p:nvPr>
        </p:nvSpPr>
        <p:spPr>
          <a:xfrm>
            <a:off x="180000" y="6840000"/>
            <a:ext cx="540000" cy="540000"/>
          </a:xfrm>
          <a:prstGeom prst="rect">
            <a:avLst/>
          </a:prstGeom>
        </p:spPr>
        <p:txBody>
          <a:bodyPr lIns="0" rIns="0" tIns="0" bIns="0" anchor="ctr"/>
          <a:p>
            <a:pPr algn="ctr"/>
            <a:fld id="{D33CEEBC-B731-445A-8443-4A7933860D55}" type="slidenum">
              <a:rPr b="1" lang="fr-FR" sz="1800" spc="-1" strike="noStrike">
                <a:solidFill>
                  <a:srgbClr val="ffffff"/>
                </a:solidFill>
                <a:latin typeface="Source Sans Pro Black"/>
              </a:rPr>
              <a:t>&lt;number&gt;</a:t>
            </a:fld>
            <a:endParaRPr b="1" lang="fr-FR" sz="1800" spc="-1" strike="noStrike">
              <a:solidFill>
                <a:srgbClr val="ffffff"/>
              </a:solidFill>
              <a:latin typeface="Source Sans Pro Black"/>
            </a:endParaRPr>
          </a:p>
        </p:txBody>
      </p:sp>
      <p:sp>
        <p:nvSpPr>
          <p:cNvPr id="7" name="TextShape 8"/>
          <p:cNvSpPr txBox="1"/>
          <p:nvPr/>
        </p:nvSpPr>
        <p:spPr>
          <a:xfrm>
            <a:off x="1090080" y="6983280"/>
            <a:ext cx="2783880" cy="288720"/>
          </a:xfrm>
          <a:prstGeom prst="rect">
            <a:avLst/>
          </a:prstGeom>
          <a:noFill/>
          <a:ln w="72000">
            <a:noFill/>
          </a:ln>
        </p:spPr>
        <p:txBody>
          <a:bodyPr lIns="0" rIns="0" tIns="0" bIns="0"/>
          <a:p>
            <a:pPr algn="ctr"/>
            <a:r>
              <a:rPr b="1" lang="fr-FR" sz="1800" spc="-1" strike="noStrike">
                <a:solidFill>
                  <a:srgbClr val="ffffff"/>
                </a:solidFill>
                <a:latin typeface="Source Sans Pro Black"/>
              </a:rPr>
              <a:t>Valbonne – 6 oct. 2018</a:t>
            </a:r>
            <a:endParaRPr b="1" lang="fr-FR" sz="1800" spc="-1" strike="noStrike">
              <a:solidFill>
                <a:srgbClr val="ffffff"/>
              </a:solidFill>
              <a:latin typeface="Source Sans Pro Black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CustomShape 1"/>
          <p:cNvSpPr/>
          <p:nvPr/>
        </p:nvSpPr>
        <p:spPr>
          <a:xfrm>
            <a:off x="0" y="3150000"/>
            <a:ext cx="9720000" cy="1260000"/>
          </a:xfrm>
          <a:prstGeom prst="rect">
            <a:avLst/>
          </a:prstGeom>
          <a:solidFill>
            <a:srgbClr val="e74c3c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5" name="PlaceHolder 2"/>
          <p:cNvSpPr>
            <a:spLocks noGrp="1"/>
          </p:cNvSpPr>
          <p:nvPr>
            <p:ph type="title"/>
          </p:nvPr>
        </p:nvSpPr>
        <p:spPr>
          <a:xfrm>
            <a:off x="360000" y="3330000"/>
            <a:ext cx="9360000" cy="900000"/>
          </a:xfrm>
          <a:prstGeom prst="rect">
            <a:avLst/>
          </a:prstGeom>
        </p:spPr>
        <p:txBody>
          <a:bodyPr lIns="0" rIns="0" tIns="0" bIns="0" anchor="b"/>
          <a:p>
            <a:r>
              <a:rPr b="1" lang="fr-FR" sz="3200" spc="-1" strike="noStrike">
                <a:solidFill>
                  <a:srgbClr val="ffffff"/>
                </a:solidFill>
                <a:latin typeface="Source Sans Pro Black"/>
              </a:rPr>
              <a:t>Click to edit the title text format</a:t>
            </a:r>
            <a:endParaRPr b="1" lang="fr-FR" sz="3200" spc="-1" strike="noStrike">
              <a:solidFill>
                <a:srgbClr val="ffffff"/>
              </a:solidFill>
              <a:latin typeface="Source Sans Pro Black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540000" y="4680000"/>
            <a:ext cx="9180000" cy="2520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>
              <a:spcAft>
                <a:spcPts val="1142"/>
              </a:spcAft>
            </a:pPr>
            <a:r>
              <a:rPr b="1" lang="fr-FR" sz="2600" spc="-1" strike="noStrike">
                <a:solidFill>
                  <a:srgbClr val="1c1c1c"/>
                </a:solidFill>
                <a:latin typeface="Source Sans Pro Semibold"/>
              </a:rPr>
              <a:t>Click to edit the outline text format</a:t>
            </a:r>
            <a:endParaRPr b="1" lang="fr-FR" sz="2600" spc="-1" strike="noStrike">
              <a:solidFill>
                <a:srgbClr val="1c1c1c"/>
              </a:solidFill>
              <a:latin typeface="Source Sans Pro Semibold"/>
            </a:endParaRPr>
          </a:p>
          <a:p>
            <a:pPr lvl="1" marL="288000">
              <a:spcAft>
                <a:spcPts val="1131"/>
              </a:spcAft>
            </a:pPr>
            <a:r>
              <a:rPr b="0" lang="fr-FR" sz="2200" spc="-1" strike="noStrike">
                <a:solidFill>
                  <a:srgbClr val="1c1c1c"/>
                </a:solidFill>
                <a:latin typeface="Source Sans Pro Light"/>
              </a:rPr>
              <a:t>Second Outline Level</a:t>
            </a:r>
            <a:endParaRPr b="0" lang="fr-FR" sz="2200" spc="-1" strike="noStrike">
              <a:solidFill>
                <a:srgbClr val="1c1c1c"/>
              </a:solidFill>
              <a:latin typeface="Source Sans Pro Light"/>
            </a:endParaRPr>
          </a:p>
          <a:p>
            <a:pPr lvl="2" marL="576000">
              <a:spcAft>
                <a:spcPts val="850"/>
              </a:spcAft>
            </a:pPr>
            <a:r>
              <a:rPr b="0" lang="fr-FR" sz="1800" spc="-1" strike="noStrike">
                <a:solidFill>
                  <a:srgbClr val="1c1c1c"/>
                </a:solidFill>
                <a:latin typeface="Source Sans Pro Light"/>
              </a:rPr>
              <a:t>Third Outline Level</a:t>
            </a:r>
            <a:endParaRPr b="0" lang="fr-FR" sz="1800" spc="-1" strike="noStrike">
              <a:solidFill>
                <a:srgbClr val="1c1c1c"/>
              </a:solidFill>
              <a:latin typeface="Source Sans Pro Light"/>
            </a:endParaRPr>
          </a:p>
          <a:p>
            <a:pPr lvl="3" marL="864000">
              <a:spcAft>
                <a:spcPts val="567"/>
              </a:spcAft>
            </a:pPr>
            <a:r>
              <a:rPr b="0" lang="fr-FR" sz="1600" spc="-1" strike="noStrike">
                <a:solidFill>
                  <a:srgbClr val="1c1c1c"/>
                </a:solidFill>
                <a:latin typeface="Source Sans Pro Light"/>
              </a:rPr>
              <a:t>Fourth Outline Level</a:t>
            </a:r>
            <a:endParaRPr b="0" lang="fr-FR" sz="1600" spc="-1" strike="noStrike">
              <a:solidFill>
                <a:srgbClr val="1c1c1c"/>
              </a:solidFill>
              <a:latin typeface="Source Sans Pro Light"/>
            </a:endParaRPr>
          </a:p>
          <a:p>
            <a:pPr lvl="4" marL="1152000">
              <a:spcAft>
                <a:spcPts val="283"/>
              </a:spcAft>
            </a:pPr>
            <a:r>
              <a:rPr b="0" lang="fr-FR" sz="1600" spc="-1" strike="noStrike">
                <a:solidFill>
                  <a:srgbClr val="1c1c1c"/>
                </a:solidFill>
                <a:latin typeface="Source Sans Pro Light"/>
              </a:rPr>
              <a:t>Fifth Outline Level</a:t>
            </a:r>
            <a:endParaRPr b="0" lang="fr-FR" sz="1600" spc="-1" strike="noStrike">
              <a:solidFill>
                <a:srgbClr val="1c1c1c"/>
              </a:solidFill>
              <a:latin typeface="Source Sans Pro Light"/>
            </a:endParaRPr>
          </a:p>
          <a:p>
            <a:pPr lvl="5" marL="1440000">
              <a:spcAft>
                <a:spcPts val="283"/>
              </a:spcAft>
            </a:pPr>
            <a:r>
              <a:rPr b="0" lang="fr-FR" sz="1600" spc="-1" strike="noStrike">
                <a:solidFill>
                  <a:srgbClr val="1c1c1c"/>
                </a:solidFill>
                <a:latin typeface="Source Sans Pro Light"/>
              </a:rPr>
              <a:t>Sixth Outline Level</a:t>
            </a:r>
            <a:endParaRPr b="0" lang="fr-FR" sz="1600" spc="-1" strike="noStrike">
              <a:solidFill>
                <a:srgbClr val="1c1c1c"/>
              </a:solidFill>
              <a:latin typeface="Source Sans Pro Light"/>
            </a:endParaRPr>
          </a:p>
          <a:p>
            <a:pPr lvl="6" marL="1728000">
              <a:spcAft>
                <a:spcPts val="283"/>
              </a:spcAft>
            </a:pPr>
            <a:r>
              <a:rPr b="0" lang="fr-FR" sz="1600" spc="-1" strike="noStrike">
                <a:solidFill>
                  <a:srgbClr val="1c1c1c"/>
                </a:solidFill>
                <a:latin typeface="Source Sans Pro Light"/>
              </a:rPr>
              <a:t>Seventh Outline Level</a:t>
            </a:r>
            <a:endParaRPr b="0" lang="fr-FR" sz="1600" spc="-1" strike="noStrike">
              <a:solidFill>
                <a:srgbClr val="1c1c1c"/>
              </a:solidFill>
              <a:latin typeface="Source Sans Pro Light"/>
            </a:endParaRPr>
          </a:p>
        </p:txBody>
      </p:sp>
      <p:sp>
        <p:nvSpPr>
          <p:cNvPr id="47" name="PlaceHolder 4"/>
          <p:cNvSpPr>
            <a:spLocks noGrp="1"/>
          </p:cNvSpPr>
          <p:nvPr>
            <p:ph type="dt"/>
          </p:nvPr>
        </p:nvSpPr>
        <p:spPr>
          <a:xfrm>
            <a:off x="7560000" y="6840000"/>
            <a:ext cx="2340000" cy="540000"/>
          </a:xfrm>
          <a:prstGeom prst="rect">
            <a:avLst/>
          </a:prstGeom>
        </p:spPr>
        <p:txBody>
          <a:bodyPr lIns="0" rIns="0" tIns="0" bIns="0" anchor="ctr"/>
          <a:p>
            <a:r>
              <a:rPr b="1" lang="fr-FR" sz="1800" spc="-1" strike="noStrike">
                <a:solidFill>
                  <a:srgbClr val="e74c3c"/>
                </a:solidFill>
                <a:latin typeface="Source Sans Pro Black"/>
              </a:rPr>
              <a:t> </a:t>
            </a:r>
            <a:endParaRPr b="1" lang="fr-FR" sz="1800" spc="-1" strike="noStrike">
              <a:solidFill>
                <a:srgbClr val="e74c3c"/>
              </a:solidFill>
              <a:latin typeface="Source Sans Pro Black"/>
            </a:endParaRPr>
          </a:p>
        </p:txBody>
      </p:sp>
      <p:sp>
        <p:nvSpPr>
          <p:cNvPr id="48" name="PlaceHolder 5"/>
          <p:cNvSpPr>
            <a:spLocks noGrp="1"/>
          </p:cNvSpPr>
          <p:nvPr>
            <p:ph type="ftr"/>
          </p:nvPr>
        </p:nvSpPr>
        <p:spPr>
          <a:xfrm>
            <a:off x="1080000" y="6840000"/>
            <a:ext cx="3240000" cy="5400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1" lang="fr-FR" sz="1800" spc="-1" strike="noStrike">
                <a:solidFill>
                  <a:srgbClr val="e74c3c"/>
                </a:solidFill>
                <a:latin typeface="Source Sans Pro Black"/>
              </a:rPr>
              <a:t> </a:t>
            </a:r>
            <a:endParaRPr b="1" lang="fr-FR" sz="1800" spc="-1" strike="noStrike">
              <a:solidFill>
                <a:srgbClr val="e74c3c"/>
              </a:solidFill>
              <a:latin typeface="Source Sans Pro Black"/>
            </a:endParaRPr>
          </a:p>
        </p:txBody>
      </p:sp>
      <p:sp>
        <p:nvSpPr>
          <p:cNvPr id="49" name="PlaceHolder 6"/>
          <p:cNvSpPr>
            <a:spLocks noGrp="1"/>
          </p:cNvSpPr>
          <p:nvPr>
            <p:ph type="sldNum"/>
          </p:nvPr>
        </p:nvSpPr>
        <p:spPr>
          <a:xfrm>
            <a:off x="180000" y="6840000"/>
            <a:ext cx="540000" cy="540000"/>
          </a:xfrm>
          <a:prstGeom prst="rect">
            <a:avLst/>
          </a:prstGeom>
        </p:spPr>
        <p:txBody>
          <a:bodyPr lIns="0" rIns="0" tIns="0" bIns="0"/>
          <a:p>
            <a:pPr algn="r"/>
            <a:fld id="{48E6CEE4-CC09-4265-9B28-B93148BAD797}" type="slidenum">
              <a:rPr b="1" lang="fr-FR" sz="1800" spc="-1" strike="noStrike">
                <a:solidFill>
                  <a:srgbClr val="e74c3c"/>
                </a:solidFill>
                <a:latin typeface="Source Sans Pro Black"/>
              </a:rPr>
              <a:t>1</a:t>
            </a:fld>
            <a:endParaRPr b="1" lang="fr-FR" sz="1800" spc="-1" strike="noStrike">
              <a:solidFill>
                <a:srgbClr val="e74c3c"/>
              </a:solidFill>
              <a:latin typeface="Source Sans Pro Black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3.gif"/><Relationship Id="rId2" Type="http://schemas.openxmlformats.org/officeDocument/2006/relationships/slideLayout" Target="../slideLayouts/slideLayout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hyperlink" Target="http://www.staneo.fr/" TargetMode="External"/><Relationship Id="rId2" Type="http://schemas.openxmlformats.org/officeDocument/2006/relationships/slideLayout" Target="../slideLayouts/slideLayout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slideLayout" Target="../slideLayouts/slideLayout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slideLayout" Target="../slideLayouts/slideLayout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slideLayout" Target="../slideLayouts/slideLayout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slideLayout" Target="../slideLayouts/slideLayout4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slideLayout" Target="../slideLayouts/slideLayout4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slideLayout" Target="../slideLayouts/slideLayout4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png"/><Relationship Id="rId3" Type="http://schemas.openxmlformats.org/officeDocument/2006/relationships/image" Target="../media/image5.jpe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jpeg"/><Relationship Id="rId7" Type="http://schemas.openxmlformats.org/officeDocument/2006/relationships/image" Target="../media/image9.jpeg"/><Relationship Id="rId8" Type="http://schemas.openxmlformats.org/officeDocument/2006/relationships/image" Target="../media/image10.jpeg"/><Relationship Id="rId9" Type="http://schemas.openxmlformats.org/officeDocument/2006/relationships/slideLayout" Target="../slideLayouts/slideLayout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TextShape 1"/>
          <p:cNvSpPr txBox="1"/>
          <p:nvPr/>
        </p:nvSpPr>
        <p:spPr>
          <a:xfrm>
            <a:off x="360000" y="3330000"/>
            <a:ext cx="9360000" cy="9000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b"/>
          <a:p>
            <a:r>
              <a:rPr b="1" lang="fr-FR" sz="3200" spc="-1" strike="noStrike">
                <a:solidFill>
                  <a:srgbClr val="ffffff"/>
                </a:solidFill>
                <a:latin typeface="Source Sans Pro Black"/>
              </a:rPr>
              <a:t>Black Carbon</a:t>
            </a:r>
            <a:endParaRPr b="1" lang="fr-FR" sz="3200" spc="-1" strike="noStrike">
              <a:solidFill>
                <a:srgbClr val="ffffff"/>
              </a:solidFill>
              <a:latin typeface="Source Sans Pro Black"/>
            </a:endParaRPr>
          </a:p>
        </p:txBody>
      </p:sp>
      <p:sp>
        <p:nvSpPr>
          <p:cNvPr id="87" name="TextShape 2"/>
          <p:cNvSpPr txBox="1"/>
          <p:nvPr/>
        </p:nvSpPr>
        <p:spPr>
          <a:xfrm>
            <a:off x="540000" y="4680000"/>
            <a:ext cx="9180000" cy="25200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r>
              <a:rPr b="0" lang="fr-FR" sz="2200" spc="-1" strike="noStrike">
                <a:solidFill>
                  <a:srgbClr val="1c1c1c"/>
                </a:solidFill>
                <a:latin typeface="Source Sans Pro Light"/>
              </a:rPr>
              <a:t>Jean-François Léon</a:t>
            </a:r>
            <a:endParaRPr b="0" lang="fr-FR" sz="2200" spc="-1" strike="noStrike">
              <a:solidFill>
                <a:srgbClr val="1c1c1c"/>
              </a:solidFill>
              <a:latin typeface="Source Sans Pro Light"/>
            </a:endParaRPr>
          </a:p>
          <a:p>
            <a:endParaRPr b="0" lang="fr-FR" sz="2200" spc="-1" strike="noStrike">
              <a:solidFill>
                <a:srgbClr val="1c1c1c"/>
              </a:solidFill>
              <a:latin typeface="Source Sans Pro Light"/>
            </a:endParaRPr>
          </a:p>
          <a:p>
            <a:r>
              <a:rPr b="0" lang="fr-FR" sz="2200" spc="-1" strike="noStrike">
                <a:solidFill>
                  <a:srgbClr val="1c1c1c"/>
                </a:solidFill>
                <a:latin typeface="Source Sans Pro Light"/>
              </a:rPr>
              <a:t>Laboratoire d’Aérologie</a:t>
            </a:r>
            <a:endParaRPr b="0" lang="fr-FR" sz="2200" spc="-1" strike="noStrike">
              <a:solidFill>
                <a:srgbClr val="1c1c1c"/>
              </a:solidFill>
              <a:latin typeface="Source Sans Pro Light"/>
            </a:endParaRPr>
          </a:p>
          <a:p>
            <a:r>
              <a:rPr b="0" lang="fr-FR" sz="2200" spc="-1" strike="noStrike">
                <a:solidFill>
                  <a:srgbClr val="1c1c1c"/>
                </a:solidFill>
                <a:latin typeface="Source Sans Pro Light"/>
              </a:rPr>
              <a:t>Université Paul Sabatier – Toulouse 3</a:t>
            </a:r>
            <a:endParaRPr b="0" lang="fr-FR" sz="2200" spc="-1" strike="noStrike">
              <a:solidFill>
                <a:srgbClr val="1c1c1c"/>
              </a:solidFill>
              <a:latin typeface="Source Sans Pro Ligh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TextShape 1"/>
          <p:cNvSpPr txBox="1"/>
          <p:nvPr/>
        </p:nvSpPr>
        <p:spPr>
          <a:xfrm>
            <a:off x="360000" y="360000"/>
            <a:ext cx="9360000" cy="9000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b"/>
          <a:p>
            <a:r>
              <a:rPr b="1" lang="fr-FR" sz="2200" spc="-1" strike="noStrike">
                <a:solidFill>
                  <a:srgbClr val="ffffff"/>
                </a:solidFill>
                <a:latin typeface="Source Sans Pro Black"/>
              </a:rPr>
              <a:t>Une mesure simple de la quantité de BC dans l’atmosphère est de regarder le noirciment d’un filtre traversé par un flux d’air (principe de l’aethalomètre)</a:t>
            </a:r>
            <a:endParaRPr b="1" lang="fr-FR" sz="2200" spc="-1" strike="noStrike">
              <a:solidFill>
                <a:srgbClr val="ffffff"/>
              </a:solidFill>
              <a:latin typeface="Source Sans Pro Black"/>
            </a:endParaRPr>
          </a:p>
        </p:txBody>
      </p:sp>
      <p:sp>
        <p:nvSpPr>
          <p:cNvPr id="117" name="TextShape 2"/>
          <p:cNvSpPr txBox="1"/>
          <p:nvPr/>
        </p:nvSpPr>
        <p:spPr>
          <a:xfrm>
            <a:off x="360000" y="1980000"/>
            <a:ext cx="9180000" cy="46800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rmAutofit/>
          </a:bodyPr>
          <a:p>
            <a:pPr>
              <a:spcAft>
                <a:spcPts val="1142"/>
              </a:spcAft>
            </a:pPr>
            <a:r>
              <a:rPr b="1" lang="fr-FR" sz="2600" spc="-1" strike="noStrike">
                <a:solidFill>
                  <a:srgbClr val="1c1c1c"/>
                </a:solidFill>
                <a:latin typeface="Source Sans Pro Semibold"/>
              </a:rPr>
              <a:t>Les équipement de laboratoire sont équipés d’une bande déroulante permettant la mesure en continu sur le long terme</a:t>
            </a:r>
            <a:endParaRPr b="1" lang="fr-FR" sz="2600" spc="-1" strike="noStrike">
              <a:solidFill>
                <a:srgbClr val="1c1c1c"/>
              </a:solidFill>
              <a:latin typeface="Source Sans Pro Semibold"/>
            </a:endParaRPr>
          </a:p>
        </p:txBody>
      </p:sp>
      <p:pic>
        <p:nvPicPr>
          <p:cNvPr id="118" name="Image 9" descr=""/>
          <p:cNvPicPr/>
          <p:nvPr/>
        </p:nvPicPr>
        <p:blipFill>
          <a:blip r:embed="rId1"/>
          <a:stretch/>
        </p:blipFill>
        <p:spPr>
          <a:xfrm>
            <a:off x="457200" y="3273840"/>
            <a:ext cx="3746160" cy="2372400"/>
          </a:xfrm>
          <a:prstGeom prst="rect">
            <a:avLst/>
          </a:prstGeom>
          <a:ln>
            <a:noFill/>
          </a:ln>
        </p:spPr>
      </p:pic>
      <p:sp>
        <p:nvSpPr>
          <p:cNvPr id="119" name="TextShape 3"/>
          <p:cNvSpPr txBox="1"/>
          <p:nvPr/>
        </p:nvSpPr>
        <p:spPr>
          <a:xfrm>
            <a:off x="5624280" y="3238560"/>
            <a:ext cx="3818880" cy="12438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fr-FR" sz="1800" spc="-1" strike="noStrike">
                <a:latin typeface="Source Sans Pro"/>
              </a:rPr>
              <a:t>l’atténuation observée va dépendre de la quantité de dépôt. On choisit une longeur d’onde ou le BC absorbe majoritairement (880 nm)</a:t>
            </a:r>
            <a:endParaRPr b="0" lang="fr-FR" sz="1800" spc="-1" strike="noStrike">
              <a:latin typeface="Source Sans Pro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9" dur="indefinite" restart="never" nodeType="tmRoot">
          <p:childTnLst>
            <p:seq>
              <p:cTn id="2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TextShape 1"/>
          <p:cNvSpPr txBox="1"/>
          <p:nvPr/>
        </p:nvSpPr>
        <p:spPr>
          <a:xfrm>
            <a:off x="360000" y="360000"/>
            <a:ext cx="9360000" cy="9000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b"/>
          <a:p>
            <a:r>
              <a:rPr b="1" lang="fr-FR" sz="3200" spc="-1" strike="noStrike">
                <a:solidFill>
                  <a:srgbClr val="ffffff"/>
                </a:solidFill>
                <a:latin typeface="Source Sans Pro Black"/>
              </a:rPr>
              <a:t>A vos aethélomètres !</a:t>
            </a:r>
            <a:endParaRPr b="1" lang="fr-FR" sz="3200" spc="-1" strike="noStrike">
              <a:solidFill>
                <a:srgbClr val="ffffff"/>
              </a:solidFill>
              <a:latin typeface="Source Sans Pro Black"/>
            </a:endParaRPr>
          </a:p>
        </p:txBody>
      </p:sp>
      <p:sp>
        <p:nvSpPr>
          <p:cNvPr id="121" name="TextShape 2"/>
          <p:cNvSpPr txBox="1"/>
          <p:nvPr/>
        </p:nvSpPr>
        <p:spPr>
          <a:xfrm>
            <a:off x="360000" y="1980000"/>
            <a:ext cx="9180000" cy="46800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rmAutofit/>
          </a:bodyPr>
          <a:p>
            <a:pPr>
              <a:spcAft>
                <a:spcPts val="1142"/>
              </a:spcAft>
            </a:pPr>
            <a:r>
              <a:rPr b="1" lang="fr-FR" sz="2600" spc="-1" strike="noStrike">
                <a:solidFill>
                  <a:srgbClr val="1c1c1c"/>
                </a:solidFill>
                <a:latin typeface="Source Sans Pro Semibold"/>
              </a:rPr>
              <a:t>Modèle STANEO</a:t>
            </a:r>
            <a:r>
              <a:rPr b="1" i="1" lang="fr-FR" sz="2200" spc="-1" strike="noStrike">
                <a:solidFill>
                  <a:srgbClr val="ce181e"/>
                </a:solidFill>
                <a:latin typeface="Source Sans Pro Semibold"/>
              </a:rPr>
              <a:t>(</a:t>
            </a:r>
            <a:r>
              <a:rPr b="1" i="1" lang="fr-FR" sz="2200" spc="-1" strike="noStrike">
                <a:solidFill>
                  <a:srgbClr val="ce181e"/>
                </a:solidFill>
                <a:latin typeface="Source Sans Pro Semibold"/>
                <a:hlinkClick r:id="rId1"/>
              </a:rPr>
              <a:t>http://www.staneo.fr</a:t>
            </a:r>
            <a:r>
              <a:rPr b="1" i="1" lang="fr-FR" sz="2200" spc="-1" strike="noStrike">
                <a:solidFill>
                  <a:srgbClr val="ce181e"/>
                </a:solidFill>
                <a:latin typeface="Source Sans Pro Semibold"/>
              </a:rPr>
              <a:t>)</a:t>
            </a:r>
            <a:endParaRPr b="1" lang="fr-FR" sz="2200" spc="-1" strike="noStrike">
              <a:solidFill>
                <a:srgbClr val="1c1c1c"/>
              </a:solidFill>
              <a:latin typeface="Source Sans Pro Semibold"/>
            </a:endParaRPr>
          </a:p>
          <a:p>
            <a:pPr>
              <a:spcAft>
                <a:spcPts val="1142"/>
              </a:spcAft>
            </a:pPr>
            <a:r>
              <a:rPr b="1" lang="fr-FR" sz="2600" spc="-1" strike="noStrike">
                <a:solidFill>
                  <a:srgbClr val="000000"/>
                </a:solidFill>
                <a:latin typeface="Source Sans Pro Semibold"/>
              </a:rPr>
              <a:t> </a:t>
            </a:r>
            <a:endParaRPr b="1" lang="fr-FR" sz="2600" spc="-1" strike="noStrike">
              <a:solidFill>
                <a:srgbClr val="1c1c1c"/>
              </a:solidFill>
              <a:latin typeface="Source Sans Pro Semibold"/>
            </a:endParaRPr>
          </a:p>
          <a:p>
            <a:pPr>
              <a:spcAft>
                <a:spcPts val="1142"/>
              </a:spcAft>
            </a:pPr>
            <a:r>
              <a:rPr b="1" lang="fr-FR" sz="2600" spc="-1" strike="noStrike">
                <a:solidFill>
                  <a:srgbClr val="000000"/>
                </a:solidFill>
                <a:latin typeface="Source Sans Pro Semibold"/>
              </a:rPr>
              <a:t>- modèle simple d’utilisation avec prise de mesure et remplacement du filtre manuellement</a:t>
            </a:r>
            <a:endParaRPr b="1" lang="fr-FR" sz="2600" spc="-1" strike="noStrike">
              <a:solidFill>
                <a:srgbClr val="1c1c1c"/>
              </a:solidFill>
              <a:latin typeface="Source Sans Pro Semibold"/>
            </a:endParaRPr>
          </a:p>
          <a:p>
            <a:pPr>
              <a:spcAft>
                <a:spcPts val="1142"/>
              </a:spcAft>
            </a:pPr>
            <a:r>
              <a:rPr b="1" lang="fr-FR" sz="2600" spc="-1" strike="noStrike">
                <a:solidFill>
                  <a:srgbClr val="000000"/>
                </a:solidFill>
                <a:latin typeface="Source Sans Pro Semibold"/>
              </a:rPr>
              <a:t> </a:t>
            </a:r>
            <a:endParaRPr b="1" lang="fr-FR" sz="2600" spc="-1" strike="noStrike">
              <a:solidFill>
                <a:srgbClr val="1c1c1c"/>
              </a:solidFill>
              <a:latin typeface="Source Sans Pro Semibold"/>
            </a:endParaRPr>
          </a:p>
          <a:p>
            <a:pPr>
              <a:spcAft>
                <a:spcPts val="1142"/>
              </a:spcAft>
            </a:pPr>
            <a:r>
              <a:rPr b="1" lang="fr-FR" sz="2600" spc="-1" strike="noStrike">
                <a:solidFill>
                  <a:srgbClr val="000000"/>
                </a:solidFill>
                <a:latin typeface="Source Sans Pro Semibold"/>
              </a:rPr>
              <a:t>Différents types de filtres peuvent être utilisé, notamment ceux en quartz que nous utilisons pour les mesures thermiques</a:t>
            </a:r>
            <a:endParaRPr b="1" lang="fr-FR" sz="2600" spc="-1" strike="noStrike">
              <a:solidFill>
                <a:srgbClr val="1c1c1c"/>
              </a:solidFill>
              <a:latin typeface="Source Sans Pro Semibold"/>
            </a:endParaRPr>
          </a:p>
          <a:p>
            <a:pPr>
              <a:spcAft>
                <a:spcPts val="1142"/>
              </a:spcAft>
            </a:pPr>
            <a:r>
              <a:rPr b="1" lang="fr-FR" sz="2600" spc="-1" strike="noStrike">
                <a:solidFill>
                  <a:srgbClr val="000000"/>
                </a:solidFill>
                <a:latin typeface="Source Sans Pro Semibold"/>
              </a:rPr>
              <a:t>→ </a:t>
            </a:r>
            <a:r>
              <a:rPr b="1" lang="fr-FR" sz="2600" spc="-1" strike="noStrike">
                <a:solidFill>
                  <a:srgbClr val="000000"/>
                </a:solidFill>
                <a:latin typeface="Source Sans Pro Semibold"/>
              </a:rPr>
              <a:t>Etude de comparaison sur les filtres récoltés</a:t>
            </a:r>
            <a:endParaRPr b="1" lang="fr-FR" sz="2600" spc="-1" strike="noStrike">
              <a:solidFill>
                <a:srgbClr val="1c1c1c"/>
              </a:solidFill>
              <a:latin typeface="Source Sans Pro Semibold"/>
            </a:endParaRPr>
          </a:p>
          <a:p>
            <a:pPr>
              <a:spcAft>
                <a:spcPts val="1142"/>
              </a:spcAft>
            </a:pPr>
            <a:r>
              <a:rPr b="1" lang="fr-FR" sz="2600" spc="-1" strike="noStrike">
                <a:solidFill>
                  <a:srgbClr val="000000"/>
                </a:solidFill>
                <a:latin typeface="Source Sans Pro Semibold"/>
              </a:rPr>
              <a:t> </a:t>
            </a:r>
            <a:endParaRPr b="1" lang="fr-FR" sz="2600" spc="-1" strike="noStrike">
              <a:solidFill>
                <a:srgbClr val="1c1c1c"/>
              </a:solidFill>
              <a:latin typeface="Source Sans Pro Semibold"/>
            </a:endParaRPr>
          </a:p>
          <a:p>
            <a:pPr>
              <a:spcAft>
                <a:spcPts val="1142"/>
              </a:spcAft>
            </a:pPr>
            <a:r>
              <a:rPr b="1" i="1" lang="fr-FR" sz="2200" spc="-1" strike="noStrike">
                <a:solidFill>
                  <a:srgbClr val="ce181e"/>
                </a:solidFill>
                <a:latin typeface="Source Sans Pro Semibold"/>
              </a:rPr>
              <a:t> </a:t>
            </a:r>
            <a:endParaRPr b="1" lang="fr-FR" sz="2200" spc="-1" strike="noStrike">
              <a:solidFill>
                <a:srgbClr val="1c1c1c"/>
              </a:solidFill>
              <a:latin typeface="Source Sans Pro Semibold"/>
            </a:endParaRPr>
          </a:p>
          <a:p>
            <a:pPr>
              <a:spcAft>
                <a:spcPts val="1142"/>
              </a:spcAft>
            </a:pPr>
            <a:r>
              <a:rPr b="1" lang="fr-FR" sz="2200" spc="-1" strike="noStrike">
                <a:solidFill>
                  <a:srgbClr val="ce181e"/>
                </a:solidFill>
                <a:latin typeface="Source Sans Pro Semibold"/>
              </a:rPr>
              <a:t> </a:t>
            </a:r>
            <a:endParaRPr b="1" lang="fr-FR" sz="2200" spc="-1" strike="noStrike">
              <a:solidFill>
                <a:srgbClr val="1c1c1c"/>
              </a:solidFill>
              <a:latin typeface="Source Sans Pro Semibold"/>
            </a:endParaRPr>
          </a:p>
          <a:p>
            <a:pPr>
              <a:spcAft>
                <a:spcPts val="1142"/>
              </a:spcAft>
            </a:pPr>
            <a:r>
              <a:rPr b="1" i="1" lang="fr-FR" sz="2200" spc="-1" strike="noStrike">
                <a:solidFill>
                  <a:srgbClr val="ce181e"/>
                </a:solidFill>
                <a:latin typeface="Source Sans Pro Semibold"/>
              </a:rPr>
              <a:t> </a:t>
            </a:r>
            <a:endParaRPr b="1" lang="fr-FR" sz="2200" spc="-1" strike="noStrike">
              <a:solidFill>
                <a:srgbClr val="1c1c1c"/>
              </a:solidFill>
              <a:latin typeface="Source Sans Pro Semibold"/>
            </a:endParaRPr>
          </a:p>
          <a:p>
            <a:pPr>
              <a:spcAft>
                <a:spcPts val="1142"/>
              </a:spcAft>
            </a:pPr>
            <a:r>
              <a:rPr b="1" i="1" lang="fr-FR" sz="2200" spc="-1" strike="noStrike">
                <a:solidFill>
                  <a:srgbClr val="ce181e"/>
                </a:solidFill>
                <a:latin typeface="Source Sans Pro Semibold"/>
              </a:rPr>
              <a:t> </a:t>
            </a:r>
            <a:endParaRPr b="1" lang="fr-FR" sz="2200" spc="-1" strike="noStrike">
              <a:solidFill>
                <a:srgbClr val="1c1c1c"/>
              </a:solidFill>
              <a:latin typeface="Source Sans Pro Semibold"/>
            </a:endParaRPr>
          </a:p>
          <a:p>
            <a:pPr>
              <a:spcAft>
                <a:spcPts val="1142"/>
              </a:spcAft>
            </a:pPr>
            <a:r>
              <a:rPr b="1" i="1" lang="fr-FR" sz="2200" spc="-1" strike="noStrike">
                <a:solidFill>
                  <a:srgbClr val="ce181e"/>
                </a:solidFill>
                <a:latin typeface="Source Sans Pro Semibold"/>
              </a:rPr>
              <a:t> </a:t>
            </a:r>
            <a:endParaRPr b="1" lang="fr-FR" sz="2200" spc="-1" strike="noStrike">
              <a:solidFill>
                <a:srgbClr val="1c1c1c"/>
              </a:solidFill>
              <a:latin typeface="Source Sans Pro Semibold"/>
            </a:endParaRPr>
          </a:p>
          <a:p>
            <a:pPr>
              <a:spcAft>
                <a:spcPts val="1142"/>
              </a:spcAft>
            </a:pPr>
            <a:r>
              <a:rPr b="1" i="1" lang="fr-FR" sz="2200" spc="-1" strike="noStrike">
                <a:solidFill>
                  <a:srgbClr val="ce181e"/>
                </a:solidFill>
                <a:latin typeface="Source Sans Pro Semibold"/>
              </a:rPr>
              <a:t> </a:t>
            </a:r>
            <a:endParaRPr b="1" lang="fr-FR" sz="2200" spc="-1" strike="noStrike">
              <a:solidFill>
                <a:srgbClr val="1c1c1c"/>
              </a:solidFill>
              <a:latin typeface="Source Sans Pro Semibold"/>
            </a:endParaRPr>
          </a:p>
          <a:p>
            <a:pPr>
              <a:spcAft>
                <a:spcPts val="1142"/>
              </a:spcAft>
            </a:pPr>
            <a:r>
              <a:rPr b="1" i="1" lang="fr-FR" sz="2200" spc="-1" strike="noStrike">
                <a:solidFill>
                  <a:srgbClr val="ce181e"/>
                </a:solidFill>
                <a:latin typeface="Source Sans Pro Semibold"/>
              </a:rPr>
              <a:t> </a:t>
            </a:r>
            <a:endParaRPr b="1" lang="fr-FR" sz="2200" spc="-1" strike="noStrike">
              <a:solidFill>
                <a:srgbClr val="1c1c1c"/>
              </a:solidFill>
              <a:latin typeface="Source Sans Pro Semibold"/>
            </a:endParaRPr>
          </a:p>
          <a:p>
            <a:pPr>
              <a:spcAft>
                <a:spcPts val="1142"/>
              </a:spcAft>
            </a:pPr>
            <a:r>
              <a:rPr b="1" i="1" lang="fr-FR" sz="2200" spc="-1" strike="noStrike">
                <a:solidFill>
                  <a:srgbClr val="ce181e"/>
                </a:solidFill>
                <a:latin typeface="Source Sans Pro Semibold"/>
              </a:rPr>
              <a:t> </a:t>
            </a:r>
            <a:endParaRPr b="1" lang="fr-FR" sz="2200" spc="-1" strike="noStrike">
              <a:solidFill>
                <a:srgbClr val="1c1c1c"/>
              </a:solidFill>
              <a:latin typeface="Source Sans Pro Semibold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1" dur="indefinite" restart="never" nodeType="tmRoot">
          <p:childTnLst>
            <p:seq>
              <p:cTn id="2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TextShape 1"/>
          <p:cNvSpPr txBox="1"/>
          <p:nvPr/>
        </p:nvSpPr>
        <p:spPr>
          <a:xfrm>
            <a:off x="360000" y="360000"/>
            <a:ext cx="9360000" cy="9000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b"/>
          <a:p>
            <a:r>
              <a:rPr b="1" lang="fr-FR" sz="3200" spc="-1" strike="noStrike">
                <a:solidFill>
                  <a:srgbClr val="ffffff"/>
                </a:solidFill>
                <a:latin typeface="Source Sans Pro Black"/>
              </a:rPr>
              <a:t>Le dispositif</a:t>
            </a:r>
            <a:endParaRPr b="1" lang="fr-FR" sz="3200" spc="-1" strike="noStrike">
              <a:solidFill>
                <a:srgbClr val="ffffff"/>
              </a:solidFill>
              <a:latin typeface="Source Sans Pro Black"/>
            </a:endParaRPr>
          </a:p>
        </p:txBody>
      </p:sp>
      <p:sp>
        <p:nvSpPr>
          <p:cNvPr id="123" name="TextShape 2"/>
          <p:cNvSpPr txBox="1"/>
          <p:nvPr/>
        </p:nvSpPr>
        <p:spPr>
          <a:xfrm>
            <a:off x="360000" y="1980000"/>
            <a:ext cx="9180000" cy="46800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rmAutofit/>
          </a:bodyPr>
          <a:p>
            <a:pPr>
              <a:spcAft>
                <a:spcPts val="1142"/>
              </a:spcAft>
            </a:pPr>
            <a:r>
              <a:rPr b="1" lang="fr-FR" sz="2600" spc="-1" strike="noStrike">
                <a:solidFill>
                  <a:srgbClr val="1c1c1c"/>
                </a:solidFill>
                <a:latin typeface="Source Sans Pro Semibold"/>
              </a:rPr>
              <a:t>Les aethalomètres sont confiés aux utilisateurs avec des filtres quartz préparés (pré-combustion pour éliminer le carbone inorganique)</a:t>
            </a:r>
            <a:endParaRPr b="1" lang="fr-FR" sz="2600" spc="-1" strike="noStrike">
              <a:solidFill>
                <a:srgbClr val="1c1c1c"/>
              </a:solidFill>
              <a:latin typeface="Source Sans Pro Semibold"/>
            </a:endParaRPr>
          </a:p>
          <a:p>
            <a:pPr>
              <a:spcAft>
                <a:spcPts val="1142"/>
              </a:spcAft>
            </a:pPr>
            <a:r>
              <a:rPr b="1" lang="fr-FR" sz="2600" spc="-1" strike="noStrike">
                <a:solidFill>
                  <a:srgbClr val="1c1c1c"/>
                </a:solidFill>
                <a:latin typeface="Source Sans Pro Semibold"/>
              </a:rPr>
              <a:t>L’utilisation est libre mais doit être décrite</a:t>
            </a:r>
            <a:endParaRPr b="1" lang="fr-FR" sz="2600" spc="-1" strike="noStrike">
              <a:solidFill>
                <a:srgbClr val="1c1c1c"/>
              </a:solidFill>
              <a:latin typeface="Source Sans Pro Semibold"/>
            </a:endParaRPr>
          </a:p>
          <a:p>
            <a:pPr>
              <a:spcAft>
                <a:spcPts val="1142"/>
              </a:spcAft>
            </a:pPr>
            <a:r>
              <a:rPr b="1" lang="fr-FR" sz="2600" spc="-1" strike="noStrike">
                <a:solidFill>
                  <a:srgbClr val="1c1c1c"/>
                </a:solidFill>
                <a:latin typeface="Source Sans Pro Semibold"/>
              </a:rPr>
              <a:t>La valeur minimale de la tension est fixée à 0.5 V pour ne pas surcharger le filtre</a:t>
            </a:r>
            <a:endParaRPr b="1" lang="fr-FR" sz="2600" spc="-1" strike="noStrike">
              <a:solidFill>
                <a:srgbClr val="1c1c1c"/>
              </a:solidFill>
              <a:latin typeface="Source Sans Pro Semibold"/>
            </a:endParaRPr>
          </a:p>
          <a:p>
            <a:pPr>
              <a:spcAft>
                <a:spcPts val="1142"/>
              </a:spcAft>
            </a:pPr>
            <a:r>
              <a:rPr b="1" lang="fr-FR" sz="2600" spc="-1" strike="noStrike">
                <a:solidFill>
                  <a:srgbClr val="1c1c1c"/>
                </a:solidFill>
                <a:latin typeface="Source Sans Pro Semibold"/>
              </a:rPr>
              <a:t>L’analyse thermique permet de calculer le carbone élémentaire (EC) et le carbone organique (OC) accumulés sur le filtre. </a:t>
            </a:r>
            <a:endParaRPr b="1" lang="fr-FR" sz="2600" spc="-1" strike="noStrike">
              <a:solidFill>
                <a:srgbClr val="1c1c1c"/>
              </a:solidFill>
              <a:latin typeface="Source Sans Pro Semibold"/>
            </a:endParaRPr>
          </a:p>
          <a:p>
            <a:pPr>
              <a:spcAft>
                <a:spcPts val="1142"/>
              </a:spcAft>
            </a:pPr>
            <a:r>
              <a:rPr b="1" lang="fr-FR" sz="2600" spc="-1" strike="noStrike">
                <a:solidFill>
                  <a:srgbClr val="1c1c1c"/>
                </a:solidFill>
                <a:latin typeface="Source Sans Pro Semibold"/>
              </a:rPr>
              <a:t>On compare le dépôt total de EC avec la valeur finale de l’atténuation (soit le dépôt cumulé mesuré par l’aéthalomètre).</a:t>
            </a:r>
            <a:endParaRPr b="1" lang="fr-FR" sz="2600" spc="-1" strike="noStrike">
              <a:solidFill>
                <a:srgbClr val="1c1c1c"/>
              </a:solidFill>
              <a:latin typeface="Source Sans Pro Semibold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3" dur="indefinite" restart="never" nodeType="tmRoot">
          <p:childTnLst>
            <p:seq>
              <p:cTn id="2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TextShape 1"/>
          <p:cNvSpPr txBox="1"/>
          <p:nvPr/>
        </p:nvSpPr>
        <p:spPr>
          <a:xfrm>
            <a:off x="360000" y="360000"/>
            <a:ext cx="9360000" cy="9000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b"/>
          <a:p>
            <a:r>
              <a:rPr b="1" lang="fr-FR" sz="3200" spc="-1" strike="noStrike">
                <a:solidFill>
                  <a:srgbClr val="ffffff"/>
                </a:solidFill>
                <a:latin typeface="Source Sans Pro Black"/>
              </a:rPr>
              <a:t>Les participants</a:t>
            </a:r>
            <a:endParaRPr b="1" lang="fr-FR" sz="3200" spc="-1" strike="noStrike">
              <a:solidFill>
                <a:srgbClr val="ffffff"/>
              </a:solidFill>
              <a:latin typeface="Source Sans Pro Black"/>
            </a:endParaRPr>
          </a:p>
        </p:txBody>
      </p:sp>
      <p:sp>
        <p:nvSpPr>
          <p:cNvPr id="125" name="TextShape 2"/>
          <p:cNvSpPr txBox="1"/>
          <p:nvPr/>
        </p:nvSpPr>
        <p:spPr>
          <a:xfrm>
            <a:off x="360000" y="1980000"/>
            <a:ext cx="9180000" cy="46800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rmAutofit/>
          </a:bodyPr>
          <a:p>
            <a:pPr>
              <a:spcAft>
                <a:spcPts val="1142"/>
              </a:spcAft>
            </a:pPr>
            <a:r>
              <a:rPr b="1" lang="fr-FR" sz="2600" spc="-1" strike="noStrike">
                <a:solidFill>
                  <a:srgbClr val="1c1c1c"/>
                </a:solidFill>
                <a:latin typeface="Source Sans Pro Semibold"/>
              </a:rPr>
              <a:t>Portet sur Garonne (PSG)</a:t>
            </a:r>
            <a:endParaRPr b="1" lang="fr-FR" sz="2600" spc="-1" strike="noStrike">
              <a:solidFill>
                <a:srgbClr val="1c1c1c"/>
              </a:solidFill>
              <a:latin typeface="Source Sans Pro Semibold"/>
            </a:endParaRPr>
          </a:p>
          <a:p>
            <a:pPr>
              <a:spcAft>
                <a:spcPts val="1142"/>
              </a:spcAft>
            </a:pPr>
            <a:r>
              <a:rPr b="1" lang="fr-FR" sz="2600" spc="-1" strike="noStrike">
                <a:solidFill>
                  <a:srgbClr val="1c1c1c"/>
                </a:solidFill>
                <a:latin typeface="Source Sans Pro Semibold"/>
              </a:rPr>
              <a:t>Rabastens (RAB)</a:t>
            </a:r>
            <a:endParaRPr b="1" lang="fr-FR" sz="2600" spc="-1" strike="noStrike">
              <a:solidFill>
                <a:srgbClr val="1c1c1c"/>
              </a:solidFill>
              <a:latin typeface="Source Sans Pro Semibold"/>
            </a:endParaRPr>
          </a:p>
          <a:p>
            <a:pPr>
              <a:spcAft>
                <a:spcPts val="1142"/>
              </a:spcAft>
            </a:pPr>
            <a:r>
              <a:rPr b="1" lang="fr-FR" sz="2600" spc="-1" strike="noStrike">
                <a:solidFill>
                  <a:srgbClr val="1c1c1c"/>
                </a:solidFill>
                <a:latin typeface="Source Sans Pro Semibold"/>
              </a:rPr>
              <a:t>Podensac (POD)</a:t>
            </a:r>
            <a:endParaRPr b="1" lang="fr-FR" sz="2600" spc="-1" strike="noStrike">
              <a:solidFill>
                <a:srgbClr val="1c1c1c"/>
              </a:solidFill>
              <a:latin typeface="Source Sans Pro Semibold"/>
            </a:endParaRPr>
          </a:p>
          <a:p>
            <a:pPr>
              <a:spcAft>
                <a:spcPts val="1142"/>
              </a:spcAft>
            </a:pPr>
            <a:r>
              <a:rPr b="1" lang="fr-FR" sz="2600" spc="-1" strike="noStrike">
                <a:solidFill>
                  <a:srgbClr val="1c1c1c"/>
                </a:solidFill>
                <a:latin typeface="Source Sans Pro Semibold"/>
              </a:rPr>
              <a:t>Agen (AGE)</a:t>
            </a:r>
            <a:endParaRPr b="1" lang="fr-FR" sz="2600" spc="-1" strike="noStrike">
              <a:solidFill>
                <a:srgbClr val="1c1c1c"/>
              </a:solidFill>
              <a:latin typeface="Source Sans Pro Semibold"/>
            </a:endParaRPr>
          </a:p>
          <a:p>
            <a:pPr>
              <a:spcAft>
                <a:spcPts val="1142"/>
              </a:spcAft>
            </a:pPr>
            <a:r>
              <a:rPr b="1" lang="fr-FR" sz="2600" spc="-1" strike="noStrike">
                <a:solidFill>
                  <a:srgbClr val="1c1c1c"/>
                </a:solidFill>
                <a:latin typeface="Source Sans Pro Semibold"/>
              </a:rPr>
              <a:t>Mouans Sartoux (MSA)</a:t>
            </a:r>
            <a:endParaRPr b="1" lang="fr-FR" sz="2600" spc="-1" strike="noStrike">
              <a:solidFill>
                <a:srgbClr val="1c1c1c"/>
              </a:solidFill>
              <a:latin typeface="Source Sans Pro Semibold"/>
            </a:endParaRPr>
          </a:p>
          <a:p>
            <a:pPr>
              <a:spcAft>
                <a:spcPts val="1142"/>
              </a:spcAft>
            </a:pPr>
            <a:r>
              <a:rPr b="1" lang="fr-FR" sz="2600" spc="-1" strike="noStrike">
                <a:solidFill>
                  <a:srgbClr val="1c1c1c"/>
                </a:solidFill>
                <a:latin typeface="Source Sans Pro Semibold"/>
              </a:rPr>
              <a:t>Langon (LAN)</a:t>
            </a:r>
            <a:endParaRPr b="1" lang="fr-FR" sz="2600" spc="-1" strike="noStrike">
              <a:solidFill>
                <a:srgbClr val="1c1c1c"/>
              </a:solidFill>
              <a:latin typeface="Source Sans Pro Semibold"/>
            </a:endParaRPr>
          </a:p>
          <a:p>
            <a:pPr>
              <a:spcAft>
                <a:spcPts val="1142"/>
              </a:spcAft>
            </a:pPr>
            <a:r>
              <a:rPr b="1" lang="fr-FR" sz="2600" spc="-1" strike="noStrike">
                <a:solidFill>
                  <a:srgbClr val="1c1c1c"/>
                </a:solidFill>
                <a:latin typeface="Source Sans Pro Semibold"/>
              </a:rPr>
              <a:t>Valbonne (VAL)</a:t>
            </a:r>
            <a:endParaRPr b="1" lang="fr-FR" sz="2600" spc="-1" strike="noStrike">
              <a:solidFill>
                <a:srgbClr val="1c1c1c"/>
              </a:solidFill>
              <a:latin typeface="Source Sans Pro Semibold"/>
            </a:endParaRPr>
          </a:p>
          <a:p>
            <a:pPr>
              <a:spcAft>
                <a:spcPts val="1142"/>
              </a:spcAft>
            </a:pPr>
            <a:r>
              <a:rPr b="1" lang="fr-FR" sz="2600" spc="-1" strike="noStrike">
                <a:solidFill>
                  <a:srgbClr val="1c1c1c"/>
                </a:solidFill>
                <a:latin typeface="Source Sans Pro Semibold"/>
              </a:rPr>
              <a:t>Cahors (CAH)</a:t>
            </a:r>
            <a:endParaRPr b="1" lang="fr-FR" sz="2600" spc="-1" strike="noStrike">
              <a:solidFill>
                <a:srgbClr val="1c1c1c"/>
              </a:solidFill>
              <a:latin typeface="Source Sans Pro Semibold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5" dur="indefinite" restart="never" nodeType="tmRoot">
          <p:childTnLst>
            <p:seq>
              <p:cTn id="2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TextShape 1"/>
          <p:cNvSpPr txBox="1"/>
          <p:nvPr/>
        </p:nvSpPr>
        <p:spPr>
          <a:xfrm>
            <a:off x="360000" y="360000"/>
            <a:ext cx="9360000" cy="9000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b"/>
          <a:p>
            <a:r>
              <a:rPr b="1" lang="fr-FR" sz="3200" spc="-1" strike="noStrike">
                <a:solidFill>
                  <a:srgbClr val="ffffff"/>
                </a:solidFill>
                <a:latin typeface="Source Sans Pro Black"/>
              </a:rPr>
              <a:t>Les filtres sont perforés pour analyse </a:t>
            </a:r>
            <a:endParaRPr b="1" lang="fr-FR" sz="3200" spc="-1" strike="noStrike">
              <a:solidFill>
                <a:srgbClr val="ffffff"/>
              </a:solidFill>
              <a:latin typeface="Source Sans Pro Black"/>
            </a:endParaRPr>
          </a:p>
        </p:txBody>
      </p:sp>
      <p:sp>
        <p:nvSpPr>
          <p:cNvPr id="127" name="TextShape 2"/>
          <p:cNvSpPr txBox="1"/>
          <p:nvPr/>
        </p:nvSpPr>
        <p:spPr>
          <a:xfrm>
            <a:off x="360000" y="1980000"/>
            <a:ext cx="9180000" cy="46800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rmAutofit/>
          </a:bodyPr>
          <a:p>
            <a:endParaRPr b="1" lang="fr-FR" sz="2600" spc="-1" strike="noStrike">
              <a:solidFill>
                <a:srgbClr val="1c1c1c"/>
              </a:solidFill>
              <a:latin typeface="Source Sans Pro Semibold"/>
            </a:endParaRPr>
          </a:p>
        </p:txBody>
      </p:sp>
      <p:pic>
        <p:nvPicPr>
          <p:cNvPr id="128" name="" descr=""/>
          <p:cNvPicPr/>
          <p:nvPr/>
        </p:nvPicPr>
        <p:blipFill>
          <a:blip r:embed="rId1"/>
          <a:stretch/>
        </p:blipFill>
        <p:spPr>
          <a:xfrm>
            <a:off x="800640" y="1611360"/>
            <a:ext cx="6733440" cy="5048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7" dur="indefinite" restart="never" nodeType="tmRoot">
          <p:childTnLst>
            <p:seq>
              <p:cTn id="2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TextShape 1"/>
          <p:cNvSpPr txBox="1"/>
          <p:nvPr/>
        </p:nvSpPr>
        <p:spPr>
          <a:xfrm>
            <a:off x="360000" y="360000"/>
            <a:ext cx="9360000" cy="9000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b"/>
          <a:p>
            <a:r>
              <a:rPr b="1" lang="fr-FR" sz="3200" spc="-1" strike="noStrike">
                <a:solidFill>
                  <a:srgbClr val="ffffff"/>
                </a:solidFill>
                <a:latin typeface="Source Sans Pro Black"/>
              </a:rPr>
              <a:t>Et passés dans le thermo-analyseur par Maria </a:t>
            </a:r>
            <a:endParaRPr b="1" lang="fr-FR" sz="3200" spc="-1" strike="noStrike">
              <a:solidFill>
                <a:srgbClr val="ffffff"/>
              </a:solidFill>
              <a:latin typeface="Source Sans Pro Black"/>
            </a:endParaRPr>
          </a:p>
        </p:txBody>
      </p:sp>
      <p:sp>
        <p:nvSpPr>
          <p:cNvPr id="130" name="TextShape 2"/>
          <p:cNvSpPr txBox="1"/>
          <p:nvPr/>
        </p:nvSpPr>
        <p:spPr>
          <a:xfrm>
            <a:off x="296640" y="1880280"/>
            <a:ext cx="5164200" cy="46800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rmAutofit/>
          </a:bodyPr>
          <a:p>
            <a:pPr>
              <a:spcAft>
                <a:spcPts val="1142"/>
              </a:spcAft>
            </a:pPr>
            <a:r>
              <a:rPr b="1" lang="fr-FR" sz="2600" spc="-1" strike="noStrike">
                <a:solidFill>
                  <a:srgbClr val="1c1c1c"/>
                </a:solidFill>
                <a:latin typeface="Source Sans Pro Semibold"/>
              </a:rPr>
              <a:t>Le thermo analyseur mesure également la réflectance et la transmittance du filtre tout en le brûlant suivant différents paliers de température et sous différentes atmosphère (avec et sans oxygène).</a:t>
            </a:r>
            <a:endParaRPr b="1" lang="fr-FR" sz="2600" spc="-1" strike="noStrike">
              <a:solidFill>
                <a:srgbClr val="1c1c1c"/>
              </a:solidFill>
              <a:latin typeface="Source Sans Pro Semibold"/>
            </a:endParaRPr>
          </a:p>
          <a:p>
            <a:pPr>
              <a:spcAft>
                <a:spcPts val="1142"/>
              </a:spcAft>
            </a:pPr>
            <a:r>
              <a:rPr b="1" lang="fr-FR" sz="2600" spc="-1" strike="noStrike">
                <a:solidFill>
                  <a:srgbClr val="1c1c1c"/>
                </a:solidFill>
                <a:latin typeface="Source Sans Pro Semibold"/>
              </a:rPr>
              <a:t> </a:t>
            </a:r>
            <a:endParaRPr b="1" lang="fr-FR" sz="2600" spc="-1" strike="noStrike">
              <a:solidFill>
                <a:srgbClr val="1c1c1c"/>
              </a:solidFill>
              <a:latin typeface="Source Sans Pro Semibold"/>
            </a:endParaRPr>
          </a:p>
          <a:p>
            <a:pPr>
              <a:spcAft>
                <a:spcPts val="1142"/>
              </a:spcAft>
            </a:pPr>
            <a:r>
              <a:rPr b="1" lang="fr-FR" sz="2600" spc="-1" strike="noStrike">
                <a:solidFill>
                  <a:srgbClr val="1c1c1c"/>
                </a:solidFill>
                <a:latin typeface="Source Sans Pro Semibold"/>
              </a:rPr>
              <a:t>La matière organique est tout d’abord brulée, puis la partie la plus réfractaire.</a:t>
            </a:r>
            <a:endParaRPr b="1" lang="fr-FR" sz="2600" spc="-1" strike="noStrike">
              <a:solidFill>
                <a:srgbClr val="1c1c1c"/>
              </a:solidFill>
              <a:latin typeface="Source Sans Pro Semibold"/>
            </a:endParaRPr>
          </a:p>
          <a:p>
            <a:pPr>
              <a:spcAft>
                <a:spcPts val="1142"/>
              </a:spcAft>
            </a:pPr>
            <a:r>
              <a:rPr b="1" lang="fr-FR" sz="2600" spc="-1" strike="noStrike">
                <a:solidFill>
                  <a:srgbClr val="1c1c1c"/>
                </a:solidFill>
                <a:latin typeface="Source Sans Pro Semibold"/>
              </a:rPr>
              <a:t> </a:t>
            </a:r>
            <a:endParaRPr b="1" lang="fr-FR" sz="2600" spc="-1" strike="noStrike">
              <a:solidFill>
                <a:srgbClr val="1c1c1c"/>
              </a:solidFill>
              <a:latin typeface="Source Sans Pro Semibold"/>
            </a:endParaRPr>
          </a:p>
          <a:p>
            <a:pPr>
              <a:spcAft>
                <a:spcPts val="1142"/>
              </a:spcAft>
            </a:pPr>
            <a:r>
              <a:rPr b="1" lang="fr-FR" sz="2600" spc="-1" strike="noStrike">
                <a:solidFill>
                  <a:srgbClr val="1c1c1c"/>
                </a:solidFill>
                <a:latin typeface="Source Sans Pro Semibold"/>
              </a:rPr>
              <a:t> </a:t>
            </a:r>
            <a:endParaRPr b="1" lang="fr-FR" sz="2600" spc="-1" strike="noStrike">
              <a:solidFill>
                <a:srgbClr val="1c1c1c"/>
              </a:solidFill>
              <a:latin typeface="Source Sans Pro Semibold"/>
            </a:endParaRPr>
          </a:p>
          <a:p>
            <a:pPr>
              <a:spcAft>
                <a:spcPts val="1142"/>
              </a:spcAft>
            </a:pPr>
            <a:r>
              <a:rPr b="1" lang="fr-FR" sz="2600" spc="-1" strike="noStrike">
                <a:solidFill>
                  <a:srgbClr val="1c1c1c"/>
                </a:solidFill>
                <a:latin typeface="Source Sans Pro Semibold"/>
              </a:rPr>
              <a:t> </a:t>
            </a:r>
            <a:endParaRPr b="1" lang="fr-FR" sz="2600" spc="-1" strike="noStrike">
              <a:solidFill>
                <a:srgbClr val="1c1c1c"/>
              </a:solidFill>
              <a:latin typeface="Source Sans Pro Semibold"/>
            </a:endParaRPr>
          </a:p>
        </p:txBody>
      </p:sp>
      <p:pic>
        <p:nvPicPr>
          <p:cNvPr id="131" name="" descr=""/>
          <p:cNvPicPr/>
          <p:nvPr/>
        </p:nvPicPr>
        <p:blipFill>
          <a:blip r:embed="rId1"/>
          <a:stretch/>
        </p:blipFill>
        <p:spPr>
          <a:xfrm>
            <a:off x="5542560" y="1632600"/>
            <a:ext cx="3861000" cy="51462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9" dur="indefinite" restart="never" nodeType="tmRoot">
          <p:childTnLst>
            <p:seq>
              <p:cTn id="3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TextShape 1"/>
          <p:cNvSpPr txBox="1"/>
          <p:nvPr/>
        </p:nvSpPr>
        <p:spPr>
          <a:xfrm>
            <a:off x="360000" y="360000"/>
            <a:ext cx="9360000" cy="9000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b"/>
          <a:p>
            <a:r>
              <a:rPr b="1" lang="fr-FR" sz="3200" spc="-1" strike="noStrike">
                <a:solidFill>
                  <a:srgbClr val="ffffff"/>
                </a:solidFill>
                <a:latin typeface="Source Sans Pro Black"/>
              </a:rPr>
              <a:t>Les mesures</a:t>
            </a:r>
            <a:endParaRPr b="1" lang="fr-FR" sz="3200" spc="-1" strike="noStrike">
              <a:solidFill>
                <a:srgbClr val="ffffff"/>
              </a:solidFill>
              <a:latin typeface="Source Sans Pro Black"/>
            </a:endParaRPr>
          </a:p>
        </p:txBody>
      </p:sp>
      <p:sp>
        <p:nvSpPr>
          <p:cNvPr id="133" name="TextShape 2"/>
          <p:cNvSpPr txBox="1"/>
          <p:nvPr/>
        </p:nvSpPr>
        <p:spPr>
          <a:xfrm>
            <a:off x="360000" y="1980000"/>
            <a:ext cx="9180000" cy="46800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rmAutofit/>
          </a:bodyPr>
          <a:p>
            <a:pPr>
              <a:spcAft>
                <a:spcPts val="1142"/>
              </a:spcAft>
            </a:pPr>
            <a:r>
              <a:rPr b="1" lang="fr-FR" sz="2600" spc="-1" strike="noStrike">
                <a:solidFill>
                  <a:srgbClr val="1c1c1c"/>
                </a:solidFill>
                <a:latin typeface="Source Sans Pro Semibold"/>
              </a:rPr>
              <a:t>17 filtres exploitables !</a:t>
            </a:r>
            <a:endParaRPr b="1" lang="fr-FR" sz="2600" spc="-1" strike="noStrike">
              <a:solidFill>
                <a:srgbClr val="1c1c1c"/>
              </a:solidFill>
              <a:latin typeface="Source Sans Pro Semibold"/>
            </a:endParaRPr>
          </a:p>
          <a:p>
            <a:pPr lvl="1" marL="288000">
              <a:spcAft>
                <a:spcPts val="1134"/>
              </a:spcAft>
            </a:pPr>
            <a:r>
              <a:rPr b="0" lang="fr-FR" sz="2200" spc="-1" strike="noStrike">
                <a:solidFill>
                  <a:srgbClr val="1c1c1c"/>
                </a:solidFill>
                <a:latin typeface="Source Sans Pro Light"/>
              </a:rPr>
              <a:t>Analyse d’après les fichiers excel</a:t>
            </a:r>
            <a:endParaRPr b="0" lang="fr-FR" sz="2200" spc="-1" strike="noStrike">
              <a:solidFill>
                <a:srgbClr val="1c1c1c"/>
              </a:solidFill>
              <a:latin typeface="Source Sans Pro Light"/>
            </a:endParaRPr>
          </a:p>
          <a:p>
            <a:pPr lvl="1" marL="288000">
              <a:spcAft>
                <a:spcPts val="1134"/>
              </a:spcAft>
            </a:pPr>
            <a:r>
              <a:rPr b="0" lang="fr-FR" sz="2200" spc="-1" strike="noStrike">
                <a:solidFill>
                  <a:srgbClr val="1c1c1c"/>
                </a:solidFill>
                <a:latin typeface="Source Sans Pro Light"/>
              </a:rPr>
              <a:t> </a:t>
            </a:r>
            <a:endParaRPr b="0" lang="fr-FR" sz="2200" spc="-1" strike="noStrike">
              <a:solidFill>
                <a:srgbClr val="1c1c1c"/>
              </a:solidFill>
              <a:latin typeface="Source Sans Pro Light"/>
            </a:endParaRPr>
          </a:p>
          <a:p>
            <a:pPr>
              <a:spcAft>
                <a:spcPts val="1142"/>
              </a:spcAft>
            </a:pPr>
            <a:r>
              <a:rPr b="1" lang="fr-FR" sz="2600" spc="-1" strike="noStrike">
                <a:solidFill>
                  <a:srgbClr val="1c1c1c"/>
                </a:solidFill>
                <a:latin typeface="Source Sans Pro Semibold"/>
              </a:rPr>
              <a:t>Temps moyen expo : 29 jours</a:t>
            </a:r>
            <a:endParaRPr b="1" lang="fr-FR" sz="2600" spc="-1" strike="noStrike">
              <a:solidFill>
                <a:srgbClr val="1c1c1c"/>
              </a:solidFill>
              <a:latin typeface="Source Sans Pro Semibold"/>
            </a:endParaRPr>
          </a:p>
          <a:p>
            <a:pPr>
              <a:spcAft>
                <a:spcPts val="1142"/>
              </a:spcAft>
            </a:pPr>
            <a:r>
              <a:rPr b="1" i="1" lang="fr-FR" sz="1800" spc="-1" strike="noStrike">
                <a:solidFill>
                  <a:srgbClr val="1c1c1c"/>
                </a:solidFill>
                <a:latin typeface="Source Sans Pro Semibold"/>
              </a:rPr>
              <a:t>(problème avec MSA, LAN et VAL pas de fichiers ??)</a:t>
            </a:r>
            <a:endParaRPr b="1" lang="fr-FR" sz="1800" spc="-1" strike="noStrike">
              <a:solidFill>
                <a:srgbClr val="1c1c1c"/>
              </a:solidFill>
              <a:latin typeface="Source Sans Pro Semibold"/>
            </a:endParaRPr>
          </a:p>
          <a:p>
            <a:pPr>
              <a:spcAft>
                <a:spcPts val="1142"/>
              </a:spcAft>
            </a:pPr>
            <a:r>
              <a:rPr b="1" lang="fr-FR" sz="2600" spc="-1" strike="noStrike">
                <a:solidFill>
                  <a:srgbClr val="1c1c1c"/>
                </a:solidFill>
                <a:latin typeface="Source Sans Pro Semibold"/>
              </a:rPr>
              <a:t> </a:t>
            </a:r>
            <a:endParaRPr b="1" lang="fr-FR" sz="2600" spc="-1" strike="noStrike">
              <a:solidFill>
                <a:srgbClr val="1c1c1c"/>
              </a:solidFill>
              <a:latin typeface="Source Sans Pro Semibold"/>
            </a:endParaRPr>
          </a:p>
          <a:p>
            <a:pPr>
              <a:spcAft>
                <a:spcPts val="1142"/>
              </a:spcAft>
            </a:pPr>
            <a:r>
              <a:rPr b="1" lang="fr-FR" sz="2600" spc="-1" strike="noStrike">
                <a:solidFill>
                  <a:srgbClr val="1c1c1c"/>
                </a:solidFill>
                <a:latin typeface="Source Sans Pro Semibold"/>
              </a:rPr>
              <a:t> </a:t>
            </a:r>
            <a:endParaRPr b="1" lang="fr-FR" sz="2600" spc="-1" strike="noStrike">
              <a:solidFill>
                <a:srgbClr val="1c1c1c"/>
              </a:solidFill>
              <a:latin typeface="Source Sans Pro Semibold"/>
            </a:endParaRPr>
          </a:p>
          <a:p>
            <a:pPr>
              <a:spcAft>
                <a:spcPts val="1142"/>
              </a:spcAft>
            </a:pPr>
            <a:r>
              <a:rPr b="1" lang="fr-FR" sz="2600" spc="-1" strike="noStrike">
                <a:solidFill>
                  <a:srgbClr val="1c1c1c"/>
                </a:solidFill>
                <a:latin typeface="Source Sans Pro Semibold"/>
              </a:rPr>
              <a:t>Valeur médiane de tension </a:t>
            </a:r>
            <a:endParaRPr b="1" lang="fr-FR" sz="2600" spc="-1" strike="noStrike">
              <a:solidFill>
                <a:srgbClr val="1c1c1c"/>
              </a:solidFill>
              <a:latin typeface="Source Sans Pro Semibold"/>
            </a:endParaRPr>
          </a:p>
          <a:p>
            <a:pPr>
              <a:spcAft>
                <a:spcPts val="1142"/>
              </a:spcAft>
            </a:pPr>
            <a:r>
              <a:rPr b="1" lang="fr-FR" sz="2600" spc="-1" strike="noStrike">
                <a:solidFill>
                  <a:srgbClr val="1c1c1c"/>
                </a:solidFill>
                <a:latin typeface="Source Sans Pro Semibold"/>
              </a:rPr>
              <a:t>d’arrêt allant de 0.23 à 5.12 V (donc différentes valeurs de dépôt)</a:t>
            </a:r>
            <a:endParaRPr b="1" lang="fr-FR" sz="2600" spc="-1" strike="noStrike">
              <a:solidFill>
                <a:srgbClr val="1c1c1c"/>
              </a:solidFill>
              <a:latin typeface="Source Sans Pro Semibold"/>
            </a:endParaRPr>
          </a:p>
          <a:p>
            <a:pPr>
              <a:spcAft>
                <a:spcPts val="1142"/>
              </a:spcAft>
            </a:pPr>
            <a:r>
              <a:rPr b="1" lang="fr-FR" sz="2600" spc="-1" strike="noStrike">
                <a:solidFill>
                  <a:srgbClr val="1c1c1c"/>
                </a:solidFill>
                <a:latin typeface="Source Sans Pro Semibold"/>
              </a:rPr>
              <a:t> </a:t>
            </a:r>
            <a:endParaRPr b="1" lang="fr-FR" sz="2600" spc="-1" strike="noStrike">
              <a:solidFill>
                <a:srgbClr val="1c1c1c"/>
              </a:solidFill>
              <a:latin typeface="Source Sans Pro Semibold"/>
            </a:endParaRPr>
          </a:p>
        </p:txBody>
      </p:sp>
      <p:pic>
        <p:nvPicPr>
          <p:cNvPr id="134" name="" descr=""/>
          <p:cNvPicPr/>
          <p:nvPr/>
        </p:nvPicPr>
        <p:blipFill>
          <a:blip r:embed="rId1"/>
          <a:stretch/>
        </p:blipFill>
        <p:spPr>
          <a:xfrm>
            <a:off x="4961880" y="961560"/>
            <a:ext cx="4442760" cy="44427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1" dur="indefinite" restart="never" nodeType="tmRoot">
          <p:childTnLst>
            <p:seq>
              <p:cTn id="3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TextShape 1"/>
          <p:cNvSpPr txBox="1"/>
          <p:nvPr/>
        </p:nvSpPr>
        <p:spPr>
          <a:xfrm>
            <a:off x="360000" y="360000"/>
            <a:ext cx="9360000" cy="9000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b"/>
          <a:p>
            <a:r>
              <a:rPr b="1" lang="fr-FR" sz="3200" spc="-1" strike="noStrike">
                <a:solidFill>
                  <a:srgbClr val="ffffff"/>
                </a:solidFill>
                <a:latin typeface="Source Sans Pro Black"/>
              </a:rPr>
              <a:t>Concentrations moyennes</a:t>
            </a:r>
            <a:endParaRPr b="1" lang="fr-FR" sz="3200" spc="-1" strike="noStrike">
              <a:solidFill>
                <a:srgbClr val="ffffff"/>
              </a:solidFill>
              <a:latin typeface="Source Sans Pro Black"/>
            </a:endParaRPr>
          </a:p>
        </p:txBody>
      </p:sp>
      <p:sp>
        <p:nvSpPr>
          <p:cNvPr id="136" name="TextShape 2"/>
          <p:cNvSpPr txBox="1"/>
          <p:nvPr/>
        </p:nvSpPr>
        <p:spPr>
          <a:xfrm>
            <a:off x="360000" y="1980000"/>
            <a:ext cx="4479480" cy="46800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rmAutofit/>
          </a:bodyPr>
          <a:p>
            <a:pPr>
              <a:spcAft>
                <a:spcPts val="1142"/>
              </a:spcAft>
            </a:pPr>
            <a:r>
              <a:rPr b="1" lang="fr-FR" sz="2600" spc="-1" strike="noStrike">
                <a:solidFill>
                  <a:srgbClr val="1c1c1c"/>
                </a:solidFill>
                <a:latin typeface="Source Sans Pro Semibold"/>
              </a:rPr>
              <a:t>Les valeurs sont assez homogènes et faibles avec peu de valeurs aberrantes</a:t>
            </a:r>
            <a:endParaRPr b="1" lang="fr-FR" sz="2600" spc="-1" strike="noStrike">
              <a:solidFill>
                <a:srgbClr val="1c1c1c"/>
              </a:solidFill>
              <a:latin typeface="Source Sans Pro Semibold"/>
            </a:endParaRPr>
          </a:p>
          <a:p>
            <a:pPr>
              <a:spcAft>
                <a:spcPts val="1142"/>
              </a:spcAft>
            </a:pPr>
            <a:r>
              <a:rPr b="1" lang="fr-FR" sz="2600" spc="-1" strike="noStrike">
                <a:solidFill>
                  <a:srgbClr val="1c1c1c"/>
                </a:solidFill>
                <a:latin typeface="Source Sans Pro Semibold"/>
              </a:rPr>
              <a:t>BC</a:t>
            </a:r>
            <a:r>
              <a:rPr b="1" lang="fr-FR" sz="2600" spc="-1" strike="noStrike" baseline="-33000">
                <a:solidFill>
                  <a:srgbClr val="1c1c1c"/>
                </a:solidFill>
                <a:latin typeface="Source Sans Pro Semibold"/>
              </a:rPr>
              <a:t>moy</a:t>
            </a:r>
            <a:r>
              <a:rPr b="1" lang="fr-FR" sz="2600" spc="-1" strike="noStrike">
                <a:solidFill>
                  <a:srgbClr val="1c1c1c"/>
                </a:solidFill>
                <a:latin typeface="Source Sans Pro Semibold"/>
              </a:rPr>
              <a:t>=450 ng/m³</a:t>
            </a:r>
            <a:endParaRPr b="1" lang="fr-FR" sz="2600" spc="-1" strike="noStrike">
              <a:solidFill>
                <a:srgbClr val="1c1c1c"/>
              </a:solidFill>
              <a:latin typeface="Source Sans Pro Semibold"/>
            </a:endParaRPr>
          </a:p>
          <a:p>
            <a:pPr>
              <a:spcAft>
                <a:spcPts val="1142"/>
              </a:spcAft>
            </a:pPr>
            <a:r>
              <a:rPr b="1" lang="fr-FR" sz="2600" spc="-1" strike="noStrike">
                <a:solidFill>
                  <a:srgbClr val="1c1c1c"/>
                </a:solidFill>
                <a:latin typeface="Source Sans Pro Semibold"/>
              </a:rPr>
              <a:t> </a:t>
            </a:r>
            <a:endParaRPr b="1" lang="fr-FR" sz="2600" spc="-1" strike="noStrike">
              <a:solidFill>
                <a:srgbClr val="1c1c1c"/>
              </a:solidFill>
              <a:latin typeface="Source Sans Pro Semibold"/>
            </a:endParaRPr>
          </a:p>
          <a:p>
            <a:pPr>
              <a:spcAft>
                <a:spcPts val="1142"/>
              </a:spcAft>
            </a:pPr>
            <a:r>
              <a:rPr b="1" lang="fr-FR" sz="2600" spc="-1" strike="noStrike">
                <a:solidFill>
                  <a:srgbClr val="1c1c1c"/>
                </a:solidFill>
                <a:latin typeface="Source Sans Pro Semibold"/>
              </a:rPr>
              <a:t>(je n’ai pas regardé les séries temporelles de mesures)</a:t>
            </a:r>
            <a:endParaRPr b="1" lang="fr-FR" sz="2600" spc="-1" strike="noStrike">
              <a:solidFill>
                <a:srgbClr val="1c1c1c"/>
              </a:solidFill>
              <a:latin typeface="Source Sans Pro Semibold"/>
            </a:endParaRPr>
          </a:p>
        </p:txBody>
      </p:sp>
      <p:pic>
        <p:nvPicPr>
          <p:cNvPr id="137" name="" descr=""/>
          <p:cNvPicPr/>
          <p:nvPr/>
        </p:nvPicPr>
        <p:blipFill>
          <a:blip r:embed="rId1"/>
          <a:stretch/>
        </p:blipFill>
        <p:spPr>
          <a:xfrm>
            <a:off x="5063400" y="2080080"/>
            <a:ext cx="4479480" cy="44794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3" dur="indefinite" restart="never" nodeType="tmRoot">
          <p:childTnLst>
            <p:seq>
              <p:cTn id="3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TextShape 1"/>
          <p:cNvSpPr txBox="1"/>
          <p:nvPr/>
        </p:nvSpPr>
        <p:spPr>
          <a:xfrm>
            <a:off x="360000" y="360000"/>
            <a:ext cx="9360000" cy="9000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b"/>
          <a:p>
            <a:r>
              <a:rPr b="1" lang="fr-FR" sz="3200" spc="-1" strike="noStrike">
                <a:solidFill>
                  <a:srgbClr val="ffffff"/>
                </a:solidFill>
                <a:latin typeface="Source Sans Pro Black"/>
              </a:rPr>
              <a:t>La comparaison</a:t>
            </a:r>
            <a:endParaRPr b="1" lang="fr-FR" sz="3200" spc="-1" strike="noStrike">
              <a:solidFill>
                <a:srgbClr val="ffffff"/>
              </a:solidFill>
              <a:latin typeface="Source Sans Pro Black"/>
            </a:endParaRPr>
          </a:p>
        </p:txBody>
      </p:sp>
      <p:sp>
        <p:nvSpPr>
          <p:cNvPr id="139" name="TextShape 2"/>
          <p:cNvSpPr txBox="1"/>
          <p:nvPr/>
        </p:nvSpPr>
        <p:spPr>
          <a:xfrm>
            <a:off x="360000" y="1980000"/>
            <a:ext cx="4479480" cy="46800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rmAutofit/>
          </a:bodyPr>
          <a:p>
            <a:pPr>
              <a:spcAft>
                <a:spcPts val="1142"/>
              </a:spcAft>
            </a:pPr>
            <a:r>
              <a:rPr b="1" lang="fr-FR" sz="2600" spc="-1" strike="noStrike">
                <a:solidFill>
                  <a:srgbClr val="1c1c1c"/>
                </a:solidFill>
                <a:latin typeface="Source Sans Pro Semibold"/>
              </a:rPr>
              <a:t>Très satisfaisante</a:t>
            </a:r>
            <a:endParaRPr b="1" lang="fr-FR" sz="2600" spc="-1" strike="noStrike">
              <a:solidFill>
                <a:srgbClr val="1c1c1c"/>
              </a:solidFill>
              <a:latin typeface="Source Sans Pro Semibold"/>
            </a:endParaRPr>
          </a:p>
          <a:p>
            <a:pPr>
              <a:spcAft>
                <a:spcPts val="1142"/>
              </a:spcAft>
            </a:pPr>
            <a:r>
              <a:rPr b="1" lang="fr-FR" sz="2600" spc="-1" strike="noStrike">
                <a:solidFill>
                  <a:srgbClr val="1c1c1c"/>
                </a:solidFill>
                <a:latin typeface="Source Sans Pro Semibold"/>
              </a:rPr>
              <a:t>3 filtres un peu en dehors des clous</a:t>
            </a:r>
            <a:endParaRPr b="1" lang="fr-FR" sz="2600" spc="-1" strike="noStrike">
              <a:solidFill>
                <a:srgbClr val="1c1c1c"/>
              </a:solidFill>
              <a:latin typeface="Source Sans Pro Semibold"/>
            </a:endParaRPr>
          </a:p>
          <a:p>
            <a:pPr>
              <a:spcAft>
                <a:spcPts val="1142"/>
              </a:spcAft>
            </a:pPr>
            <a:r>
              <a:rPr b="1" lang="fr-FR" sz="2600" spc="-1" strike="noStrike">
                <a:solidFill>
                  <a:srgbClr val="1c1c1c"/>
                </a:solidFill>
                <a:latin typeface="Source Sans Pro Semibold"/>
              </a:rPr>
              <a:t>La valeur moyenne du coefficient de conversion est plus proche de 13 que de 16</a:t>
            </a:r>
            <a:endParaRPr b="1" lang="fr-FR" sz="2600" spc="-1" strike="noStrike">
              <a:solidFill>
                <a:srgbClr val="1c1c1c"/>
              </a:solidFill>
              <a:latin typeface="Source Sans Pro Semibold"/>
            </a:endParaRPr>
          </a:p>
          <a:p>
            <a:pPr>
              <a:spcAft>
                <a:spcPts val="1142"/>
              </a:spcAft>
            </a:pPr>
            <a:r>
              <a:rPr b="1" lang="fr-FR" sz="2600" spc="-1" strike="noStrike">
                <a:solidFill>
                  <a:srgbClr val="1c1c1c"/>
                </a:solidFill>
                <a:latin typeface="Source Sans Pro Semibold"/>
              </a:rPr>
              <a:t> </a:t>
            </a:r>
            <a:endParaRPr b="1" lang="fr-FR" sz="2600" spc="-1" strike="noStrike">
              <a:solidFill>
                <a:srgbClr val="1c1c1c"/>
              </a:solidFill>
              <a:latin typeface="Source Sans Pro Semibold"/>
            </a:endParaRPr>
          </a:p>
          <a:p>
            <a:pPr>
              <a:spcAft>
                <a:spcPts val="1142"/>
              </a:spcAft>
            </a:pPr>
            <a:r>
              <a:rPr b="1" lang="fr-FR" sz="2600" spc="-1" strike="noStrike">
                <a:solidFill>
                  <a:srgbClr val="1c1c1c"/>
                </a:solidFill>
                <a:latin typeface="Source Sans Pro Semibold"/>
              </a:rPr>
              <a:t>Proche de la valeur de 12.5 utilisées par les U.S. (Berkley)</a:t>
            </a:r>
            <a:endParaRPr b="1" lang="fr-FR" sz="2600" spc="-1" strike="noStrike">
              <a:solidFill>
                <a:srgbClr val="1c1c1c"/>
              </a:solidFill>
              <a:latin typeface="Source Sans Pro Semibold"/>
            </a:endParaRPr>
          </a:p>
          <a:p>
            <a:pPr>
              <a:spcAft>
                <a:spcPts val="1142"/>
              </a:spcAft>
            </a:pPr>
            <a:r>
              <a:rPr b="1" lang="fr-FR" sz="2600" spc="-1" strike="noStrike">
                <a:solidFill>
                  <a:srgbClr val="1c1c1c"/>
                </a:solidFill>
                <a:latin typeface="Source Sans Pro Semibold"/>
              </a:rPr>
              <a:t> </a:t>
            </a:r>
            <a:endParaRPr b="1" lang="fr-FR" sz="2600" spc="-1" strike="noStrike">
              <a:solidFill>
                <a:srgbClr val="1c1c1c"/>
              </a:solidFill>
              <a:latin typeface="Source Sans Pro Semibold"/>
            </a:endParaRPr>
          </a:p>
        </p:txBody>
      </p:sp>
      <p:pic>
        <p:nvPicPr>
          <p:cNvPr id="140" name="" descr=""/>
          <p:cNvPicPr/>
          <p:nvPr/>
        </p:nvPicPr>
        <p:blipFill>
          <a:blip r:embed="rId1"/>
          <a:stretch/>
        </p:blipFill>
        <p:spPr>
          <a:xfrm>
            <a:off x="4839480" y="1296360"/>
            <a:ext cx="5001480" cy="5363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5" dur="indefinite" restart="never" nodeType="tmRoot">
          <p:childTnLst>
            <p:seq>
              <p:cTn id="3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TextShape 1"/>
          <p:cNvSpPr txBox="1"/>
          <p:nvPr/>
        </p:nvSpPr>
        <p:spPr>
          <a:xfrm>
            <a:off x="360000" y="360000"/>
            <a:ext cx="9360000" cy="9000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b"/>
          <a:p>
            <a:r>
              <a:rPr b="1" lang="fr-FR" sz="3200" spc="-1" strike="noStrike">
                <a:solidFill>
                  <a:srgbClr val="ffffff"/>
                </a:solidFill>
                <a:latin typeface="Source Sans Pro Black"/>
              </a:rPr>
              <a:t>Influence du type de combustion</a:t>
            </a:r>
            <a:endParaRPr b="1" lang="fr-FR" sz="3200" spc="-1" strike="noStrike">
              <a:solidFill>
                <a:srgbClr val="ffffff"/>
              </a:solidFill>
              <a:latin typeface="Source Sans Pro Black"/>
            </a:endParaRPr>
          </a:p>
        </p:txBody>
      </p:sp>
      <p:sp>
        <p:nvSpPr>
          <p:cNvPr id="142" name="TextShape 2"/>
          <p:cNvSpPr txBox="1"/>
          <p:nvPr/>
        </p:nvSpPr>
        <p:spPr>
          <a:xfrm>
            <a:off x="360000" y="1980000"/>
            <a:ext cx="4479480" cy="46800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rmAutofit/>
          </a:bodyPr>
          <a:p>
            <a:pPr>
              <a:spcAft>
                <a:spcPts val="1142"/>
              </a:spcAft>
            </a:pPr>
            <a:r>
              <a:rPr b="1" lang="fr-FR" sz="2600" spc="-1" strike="noStrike">
                <a:solidFill>
                  <a:srgbClr val="1c1c1c"/>
                </a:solidFill>
                <a:latin typeface="Source Sans Pro Semibold"/>
              </a:rPr>
              <a:t>Le rapport OC/EC indique le type de combustion (~2 trafic routier diesel à &gt;7 pour combustion de biomasse).</a:t>
            </a:r>
            <a:endParaRPr b="1" lang="fr-FR" sz="2600" spc="-1" strike="noStrike">
              <a:solidFill>
                <a:srgbClr val="1c1c1c"/>
              </a:solidFill>
              <a:latin typeface="Source Sans Pro Semibold"/>
            </a:endParaRPr>
          </a:p>
          <a:p>
            <a:pPr>
              <a:spcAft>
                <a:spcPts val="1142"/>
              </a:spcAft>
            </a:pPr>
            <a:r>
              <a:rPr b="1" lang="fr-FR" sz="2600" spc="-1" strike="noStrike">
                <a:solidFill>
                  <a:srgbClr val="1c1c1c"/>
                </a:solidFill>
                <a:latin typeface="Source Sans Pro Semibold"/>
              </a:rPr>
              <a:t>Le type de combustion impacte le facteur de conversion (absorption spécifique)</a:t>
            </a:r>
            <a:endParaRPr b="1" lang="fr-FR" sz="2600" spc="-1" strike="noStrike">
              <a:solidFill>
                <a:srgbClr val="1c1c1c"/>
              </a:solidFill>
              <a:latin typeface="Source Sans Pro Semibold"/>
            </a:endParaRPr>
          </a:p>
          <a:p>
            <a:pPr>
              <a:spcAft>
                <a:spcPts val="1142"/>
              </a:spcAft>
            </a:pPr>
            <a:r>
              <a:rPr b="1" lang="fr-FR" sz="2600" spc="-1" strike="noStrike">
                <a:solidFill>
                  <a:srgbClr val="1c1c1c"/>
                </a:solidFill>
                <a:latin typeface="Source Sans Pro Semibold"/>
              </a:rPr>
              <a:t> </a:t>
            </a:r>
            <a:endParaRPr b="1" lang="fr-FR" sz="2600" spc="-1" strike="noStrike">
              <a:solidFill>
                <a:srgbClr val="1c1c1c"/>
              </a:solidFill>
              <a:latin typeface="Source Sans Pro Semibold"/>
            </a:endParaRPr>
          </a:p>
          <a:p>
            <a:pPr>
              <a:spcAft>
                <a:spcPts val="1142"/>
              </a:spcAft>
            </a:pPr>
            <a:r>
              <a:rPr b="1" lang="fr-FR" sz="2600" spc="-1" strike="noStrike">
                <a:solidFill>
                  <a:srgbClr val="1c1c1c"/>
                </a:solidFill>
                <a:latin typeface="Source Sans Pro Semibold"/>
              </a:rPr>
              <a:t>On voit que les mesures sont homogènes (trafic routier) et une légère influence du rapport OC/EC sur le facteur de conversion (diminution)</a:t>
            </a:r>
            <a:endParaRPr b="1" lang="fr-FR" sz="2600" spc="-1" strike="noStrike">
              <a:solidFill>
                <a:srgbClr val="1c1c1c"/>
              </a:solidFill>
              <a:latin typeface="Source Sans Pro Semibold"/>
            </a:endParaRPr>
          </a:p>
        </p:txBody>
      </p:sp>
      <p:pic>
        <p:nvPicPr>
          <p:cNvPr id="143" name="" descr=""/>
          <p:cNvPicPr/>
          <p:nvPr/>
        </p:nvPicPr>
        <p:blipFill>
          <a:blip r:embed="rId1"/>
          <a:stretch/>
        </p:blipFill>
        <p:spPr>
          <a:xfrm>
            <a:off x="5063400" y="2080080"/>
            <a:ext cx="4479480" cy="44794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7" dur="indefinite" restart="never" nodeType="tmRoot">
          <p:childTnLst>
            <p:seq>
              <p:cTn id="3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extShape 1"/>
          <p:cNvSpPr txBox="1"/>
          <p:nvPr/>
        </p:nvSpPr>
        <p:spPr>
          <a:xfrm>
            <a:off x="360000" y="360000"/>
            <a:ext cx="9360000" cy="9000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b"/>
          <a:p>
            <a:r>
              <a:rPr b="1" lang="fr-FR" sz="3200" spc="-1" strike="noStrike">
                <a:solidFill>
                  <a:srgbClr val="ffffff"/>
                </a:solidFill>
                <a:latin typeface="Source Sans Pro Black"/>
              </a:rPr>
              <a:t>Qualité de l’air</a:t>
            </a:r>
            <a:endParaRPr b="1" lang="fr-FR" sz="3200" spc="-1" strike="noStrike">
              <a:solidFill>
                <a:srgbClr val="ffffff"/>
              </a:solidFill>
              <a:latin typeface="Source Sans Pro Black"/>
            </a:endParaRPr>
          </a:p>
        </p:txBody>
      </p:sp>
      <p:sp>
        <p:nvSpPr>
          <p:cNvPr id="89" name="TextShape 2"/>
          <p:cNvSpPr txBox="1"/>
          <p:nvPr/>
        </p:nvSpPr>
        <p:spPr>
          <a:xfrm>
            <a:off x="360000" y="1980000"/>
            <a:ext cx="9180000" cy="46800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rmAutofit/>
          </a:bodyPr>
          <a:p>
            <a:pPr>
              <a:spcAft>
                <a:spcPts val="1142"/>
              </a:spcAft>
            </a:pPr>
            <a:r>
              <a:rPr b="1" lang="fr-FR" sz="2600" spc="-1" strike="noStrike">
                <a:solidFill>
                  <a:srgbClr val="1c1c1c"/>
                </a:solidFill>
                <a:latin typeface="Source Sans Pro Semibold"/>
              </a:rPr>
              <a:t>La qualité de l’air que nous respirons est une question environnementale, scientifique et citoyenne.</a:t>
            </a:r>
            <a:endParaRPr b="1" lang="fr-FR" sz="2600" spc="-1" strike="noStrike">
              <a:solidFill>
                <a:srgbClr val="1c1c1c"/>
              </a:solidFill>
              <a:latin typeface="Source Sans Pro Semibold"/>
            </a:endParaRPr>
          </a:p>
          <a:p>
            <a:pPr>
              <a:spcAft>
                <a:spcPts val="1142"/>
              </a:spcAft>
            </a:pPr>
            <a:r>
              <a:rPr b="1" lang="fr-FR" sz="2600" spc="-1" strike="noStrike">
                <a:solidFill>
                  <a:srgbClr val="1c1c1c"/>
                </a:solidFill>
                <a:latin typeface="Source Sans Pro Semibold"/>
              </a:rPr>
              <a:t>La pollution par les particules aérosols est responsable de 48000 décès par an en France (Santé Public France) </a:t>
            </a:r>
            <a:endParaRPr b="1" lang="fr-FR" sz="2600" spc="-1" strike="noStrike">
              <a:solidFill>
                <a:srgbClr val="1c1c1c"/>
              </a:solidFill>
              <a:latin typeface="Source Sans Pro Semibold"/>
            </a:endParaRPr>
          </a:p>
          <a:p>
            <a:pPr>
              <a:spcAft>
                <a:spcPts val="1142"/>
              </a:spcAft>
            </a:pPr>
            <a:r>
              <a:rPr b="1" i="1" lang="fr-FR" sz="2000" spc="-1" strike="noStrike">
                <a:solidFill>
                  <a:srgbClr val="ce181e"/>
                </a:solidFill>
                <a:latin typeface="Source Sans Pro Semibold"/>
              </a:rPr>
              <a:t>http://www.santepubliquefrance.fr</a:t>
            </a:r>
            <a:endParaRPr b="1" lang="fr-FR" sz="2000" spc="-1" strike="noStrike">
              <a:solidFill>
                <a:srgbClr val="1c1c1c"/>
              </a:solidFill>
              <a:latin typeface="Source Sans Pro Semibold"/>
            </a:endParaRPr>
          </a:p>
          <a:p>
            <a:pPr>
              <a:spcAft>
                <a:spcPts val="1142"/>
              </a:spcAft>
            </a:pPr>
            <a:r>
              <a:rPr b="1" lang="fr-FR" sz="2600" spc="-1" strike="noStrike">
                <a:solidFill>
                  <a:srgbClr val="1c1c1c"/>
                </a:solidFill>
                <a:latin typeface="Source Sans Pro Semibold"/>
              </a:rPr>
              <a:t> </a:t>
            </a:r>
            <a:endParaRPr b="1" lang="fr-FR" sz="2600" spc="-1" strike="noStrike">
              <a:solidFill>
                <a:srgbClr val="1c1c1c"/>
              </a:solidFill>
              <a:latin typeface="Source Sans Pro Semibold"/>
            </a:endParaRPr>
          </a:p>
        </p:txBody>
      </p:sp>
      <p:pic>
        <p:nvPicPr>
          <p:cNvPr id="90" name="" descr=""/>
          <p:cNvPicPr/>
          <p:nvPr/>
        </p:nvPicPr>
        <p:blipFill>
          <a:blip r:embed="rId1"/>
          <a:stretch/>
        </p:blipFill>
        <p:spPr>
          <a:xfrm>
            <a:off x="4908240" y="4226760"/>
            <a:ext cx="4936680" cy="21290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" dur="indefinite" restart="never" nodeType="tmRoot">
          <p:childTnLst>
            <p:seq>
              <p:cTn id="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TextShape 1"/>
          <p:cNvSpPr txBox="1"/>
          <p:nvPr/>
        </p:nvSpPr>
        <p:spPr>
          <a:xfrm>
            <a:off x="360000" y="360000"/>
            <a:ext cx="9360000" cy="9000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b"/>
          <a:p>
            <a:r>
              <a:rPr b="1" lang="fr-FR" sz="3200" spc="-1" strike="noStrike">
                <a:solidFill>
                  <a:srgbClr val="ffffff"/>
                </a:solidFill>
                <a:latin typeface="Source Sans Pro Black"/>
              </a:rPr>
              <a:t>Conclusion</a:t>
            </a:r>
            <a:endParaRPr b="1" lang="fr-FR" sz="3200" spc="-1" strike="noStrike">
              <a:solidFill>
                <a:srgbClr val="ffffff"/>
              </a:solidFill>
              <a:latin typeface="Source Sans Pro Black"/>
            </a:endParaRPr>
          </a:p>
        </p:txBody>
      </p:sp>
      <p:sp>
        <p:nvSpPr>
          <p:cNvPr id="145" name="TextShape 2"/>
          <p:cNvSpPr txBox="1"/>
          <p:nvPr/>
        </p:nvSpPr>
        <p:spPr>
          <a:xfrm>
            <a:off x="360000" y="1980000"/>
            <a:ext cx="9180000" cy="46800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rmAutofit/>
          </a:bodyPr>
          <a:p>
            <a:pPr>
              <a:spcAft>
                <a:spcPts val="1142"/>
              </a:spcAft>
            </a:pPr>
            <a:r>
              <a:rPr b="1" lang="fr-FR" sz="2600" spc="-1" strike="noStrike">
                <a:solidFill>
                  <a:srgbClr val="1c1c1c"/>
                </a:solidFill>
                <a:latin typeface="Source Sans Pro Semibold"/>
              </a:rPr>
              <a:t>Merci pour votre mobilisation !!</a:t>
            </a:r>
            <a:endParaRPr b="1" lang="fr-FR" sz="2600" spc="-1" strike="noStrike">
              <a:solidFill>
                <a:srgbClr val="1c1c1c"/>
              </a:solidFill>
              <a:latin typeface="Source Sans Pro Semibold"/>
            </a:endParaRPr>
          </a:p>
          <a:p>
            <a:pPr>
              <a:spcAft>
                <a:spcPts val="1142"/>
              </a:spcAft>
            </a:pPr>
            <a:r>
              <a:rPr b="1" lang="fr-FR" sz="2600" spc="-1" strike="noStrike">
                <a:solidFill>
                  <a:srgbClr val="1c1c1c"/>
                </a:solidFill>
                <a:latin typeface="Source Sans Pro Semibold"/>
              </a:rPr>
              <a:t>La validation porte uniquement sur le dépôt total sur chaque filtre, pas sur les valeurs instantanées. Néanmoins il semble y avoir peu de valeurs aberrantes</a:t>
            </a:r>
            <a:endParaRPr b="1" lang="fr-FR" sz="2600" spc="-1" strike="noStrike">
              <a:solidFill>
                <a:srgbClr val="1c1c1c"/>
              </a:solidFill>
              <a:latin typeface="Source Sans Pro Semibold"/>
            </a:endParaRPr>
          </a:p>
          <a:p>
            <a:pPr>
              <a:spcAft>
                <a:spcPts val="1142"/>
              </a:spcAft>
            </a:pPr>
            <a:r>
              <a:rPr b="1" lang="fr-FR" sz="2600" spc="-1" strike="noStrike">
                <a:solidFill>
                  <a:srgbClr val="1c1c1c"/>
                </a:solidFill>
                <a:latin typeface="Source Sans Pro Semibold"/>
              </a:rPr>
              <a:t>La comparaison est très satisfaisante mais les conditions d’expérimentations semblent assez similaires et les concentrations faibles</a:t>
            </a:r>
            <a:endParaRPr b="1" lang="fr-FR" sz="2600" spc="-1" strike="noStrike">
              <a:solidFill>
                <a:srgbClr val="1c1c1c"/>
              </a:solidFill>
              <a:latin typeface="Source Sans Pro Semibold"/>
            </a:endParaRPr>
          </a:p>
          <a:p>
            <a:pPr>
              <a:spcAft>
                <a:spcPts val="1142"/>
              </a:spcAft>
            </a:pPr>
            <a:r>
              <a:rPr b="1" lang="fr-FR" sz="2600" spc="-1" strike="noStrike">
                <a:solidFill>
                  <a:srgbClr val="1c1c1c"/>
                </a:solidFill>
                <a:latin typeface="Source Sans Pro Semibold"/>
              </a:rPr>
              <a:t>Assez peu de retour d’expérience sur les conditions d’utilisation</a:t>
            </a:r>
            <a:endParaRPr b="1" lang="fr-FR" sz="2600" spc="-1" strike="noStrike">
              <a:solidFill>
                <a:srgbClr val="1c1c1c"/>
              </a:solidFill>
              <a:latin typeface="Source Sans Pro Semibold"/>
            </a:endParaRPr>
          </a:p>
          <a:p>
            <a:pPr>
              <a:spcAft>
                <a:spcPts val="1142"/>
              </a:spcAft>
            </a:pPr>
            <a:r>
              <a:rPr b="1" lang="fr-FR" sz="2600" spc="-1" strike="noStrike">
                <a:solidFill>
                  <a:srgbClr val="1c1c1c"/>
                </a:solidFill>
                <a:latin typeface="Source Sans Pro Semibold"/>
              </a:rPr>
              <a:t> </a:t>
            </a:r>
            <a:endParaRPr b="1" lang="fr-FR" sz="2600" spc="-1" strike="noStrike">
              <a:solidFill>
                <a:srgbClr val="1c1c1c"/>
              </a:solidFill>
              <a:latin typeface="Source Sans Pro Semibold"/>
            </a:endParaRPr>
          </a:p>
          <a:p>
            <a:pPr>
              <a:spcAft>
                <a:spcPts val="1142"/>
              </a:spcAft>
            </a:pPr>
            <a:r>
              <a:rPr b="1" lang="fr-FR" sz="2600" spc="-1" strike="noStrike">
                <a:solidFill>
                  <a:srgbClr val="1c1c1c"/>
                </a:solidFill>
                <a:latin typeface="Source Sans Pro Semibold"/>
              </a:rPr>
              <a:t> </a:t>
            </a:r>
            <a:endParaRPr b="1" lang="fr-FR" sz="2600" spc="-1" strike="noStrike">
              <a:solidFill>
                <a:srgbClr val="1c1c1c"/>
              </a:solidFill>
              <a:latin typeface="Source Sans Pro Semibold"/>
            </a:endParaRPr>
          </a:p>
          <a:p>
            <a:pPr>
              <a:spcAft>
                <a:spcPts val="1142"/>
              </a:spcAft>
            </a:pPr>
            <a:r>
              <a:rPr b="1" lang="fr-FR" sz="2600" spc="-1" strike="noStrike">
                <a:solidFill>
                  <a:srgbClr val="1c1c1c"/>
                </a:solidFill>
                <a:latin typeface="Source Sans Pro Semibold"/>
              </a:rPr>
              <a:t> </a:t>
            </a:r>
            <a:endParaRPr b="1" lang="fr-FR" sz="2600" spc="-1" strike="noStrike">
              <a:solidFill>
                <a:srgbClr val="1c1c1c"/>
              </a:solidFill>
              <a:latin typeface="Source Sans Pro Semibold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9" dur="indefinite" restart="never" nodeType="tmRoot">
          <p:childTnLst>
            <p:seq>
              <p:cTn id="4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TextShape 1"/>
          <p:cNvSpPr txBox="1"/>
          <p:nvPr/>
        </p:nvSpPr>
        <p:spPr>
          <a:xfrm>
            <a:off x="360000" y="360000"/>
            <a:ext cx="9360000" cy="9000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b"/>
          <a:p>
            <a:r>
              <a:rPr b="1" lang="fr-FR" sz="3200" spc="-1" strike="noStrike">
                <a:solidFill>
                  <a:srgbClr val="ffffff"/>
                </a:solidFill>
                <a:latin typeface="Source Sans Pro Black"/>
              </a:rPr>
              <a:t>Perspectives !</a:t>
            </a:r>
            <a:endParaRPr b="1" lang="fr-FR" sz="3200" spc="-1" strike="noStrike">
              <a:solidFill>
                <a:srgbClr val="ffffff"/>
              </a:solidFill>
              <a:latin typeface="Source Sans Pro Black"/>
            </a:endParaRPr>
          </a:p>
        </p:txBody>
      </p:sp>
      <p:sp>
        <p:nvSpPr>
          <p:cNvPr id="147" name="TextShape 2"/>
          <p:cNvSpPr txBox="1"/>
          <p:nvPr/>
        </p:nvSpPr>
        <p:spPr>
          <a:xfrm>
            <a:off x="360000" y="1980000"/>
            <a:ext cx="9180000" cy="46800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rmAutofit/>
          </a:bodyPr>
          <a:p>
            <a:pPr>
              <a:spcAft>
                <a:spcPts val="1142"/>
              </a:spcAft>
            </a:pPr>
            <a:r>
              <a:rPr b="1" lang="fr-FR" sz="2600" spc="-1" strike="noStrike">
                <a:solidFill>
                  <a:srgbClr val="1c1c1c"/>
                </a:solidFill>
                <a:latin typeface="Source Sans Pro Semibold"/>
              </a:rPr>
              <a:t>Coordination d’une nouvelle campagne en période hivernale (chauffage bois et pic de pollution aux particules)</a:t>
            </a:r>
            <a:endParaRPr b="1" lang="fr-FR" sz="2600" spc="-1" strike="noStrike">
              <a:solidFill>
                <a:srgbClr val="1c1c1c"/>
              </a:solidFill>
              <a:latin typeface="Source Sans Pro Semibold"/>
            </a:endParaRPr>
          </a:p>
          <a:p>
            <a:pPr>
              <a:spcAft>
                <a:spcPts val="1142"/>
              </a:spcAft>
            </a:pPr>
            <a:r>
              <a:rPr b="1" lang="fr-FR" sz="2600" spc="-1" strike="noStrike">
                <a:solidFill>
                  <a:srgbClr val="1c1c1c"/>
                </a:solidFill>
                <a:latin typeface="Source Sans Pro Semibold"/>
              </a:rPr>
              <a:t> </a:t>
            </a:r>
            <a:endParaRPr b="1" lang="fr-FR" sz="2600" spc="-1" strike="noStrike">
              <a:solidFill>
                <a:srgbClr val="1c1c1c"/>
              </a:solidFill>
              <a:latin typeface="Source Sans Pro Semibold"/>
            </a:endParaRPr>
          </a:p>
          <a:p>
            <a:pPr>
              <a:spcAft>
                <a:spcPts val="1142"/>
              </a:spcAft>
            </a:pPr>
            <a:r>
              <a:rPr b="1" lang="fr-FR" sz="2600" spc="-1" strike="noStrike">
                <a:solidFill>
                  <a:srgbClr val="1c1c1c"/>
                </a:solidFill>
                <a:latin typeface="Source Sans Pro Semibold"/>
              </a:rPr>
              <a:t>Evolution du tableur excel vers un site internet ?? Implication dans GLOBE ?</a:t>
            </a:r>
            <a:endParaRPr b="1" lang="fr-FR" sz="2600" spc="-1" strike="noStrike">
              <a:solidFill>
                <a:srgbClr val="1c1c1c"/>
              </a:solidFill>
              <a:latin typeface="Source Sans Pro Semibold"/>
            </a:endParaRPr>
          </a:p>
          <a:p>
            <a:pPr>
              <a:spcAft>
                <a:spcPts val="1142"/>
              </a:spcAft>
            </a:pPr>
            <a:r>
              <a:rPr b="1" lang="fr-FR" sz="2600" spc="-1" strike="noStrike">
                <a:solidFill>
                  <a:srgbClr val="1c1c1c"/>
                </a:solidFill>
                <a:latin typeface="Source Sans Pro Semibold"/>
              </a:rPr>
              <a:t> </a:t>
            </a:r>
            <a:endParaRPr b="1" lang="fr-FR" sz="2600" spc="-1" strike="noStrike">
              <a:solidFill>
                <a:srgbClr val="1c1c1c"/>
              </a:solidFill>
              <a:latin typeface="Source Sans Pro Semibold"/>
            </a:endParaRPr>
          </a:p>
          <a:p>
            <a:pPr>
              <a:spcAft>
                <a:spcPts val="1142"/>
              </a:spcAft>
            </a:pPr>
            <a:r>
              <a:rPr b="1" lang="fr-FR" sz="2600" spc="-1" strike="noStrike">
                <a:solidFill>
                  <a:srgbClr val="1c1c1c"/>
                </a:solidFill>
                <a:latin typeface="Source Sans Pro Semibold"/>
              </a:rPr>
              <a:t>Evolution du capteur par l’ajout d’une longueur d’onde pour avoir une information sur le type de combustion (dans le bleu → absorption par OC).</a:t>
            </a:r>
            <a:endParaRPr b="1" lang="fr-FR" sz="2600" spc="-1" strike="noStrike">
              <a:solidFill>
                <a:srgbClr val="1c1c1c"/>
              </a:solidFill>
              <a:latin typeface="Source Sans Pro Semibold"/>
            </a:endParaRPr>
          </a:p>
          <a:p>
            <a:pPr>
              <a:spcAft>
                <a:spcPts val="1142"/>
              </a:spcAft>
            </a:pPr>
            <a:r>
              <a:rPr b="1" lang="fr-FR" sz="2600" spc="-1" strike="noStrike">
                <a:solidFill>
                  <a:srgbClr val="1c1c1c"/>
                </a:solidFill>
                <a:latin typeface="Source Sans Pro Semibold"/>
              </a:rPr>
              <a:t> </a:t>
            </a:r>
            <a:endParaRPr b="1" lang="fr-FR" sz="2600" spc="-1" strike="noStrike">
              <a:solidFill>
                <a:srgbClr val="1c1c1c"/>
              </a:solidFill>
              <a:latin typeface="Source Sans Pro Semibold"/>
            </a:endParaRPr>
          </a:p>
          <a:p>
            <a:pPr>
              <a:spcAft>
                <a:spcPts val="1142"/>
              </a:spcAft>
            </a:pPr>
            <a:r>
              <a:rPr b="1" lang="fr-FR" sz="2600" spc="-1" strike="noStrike">
                <a:solidFill>
                  <a:srgbClr val="1c1c1c"/>
                </a:solidFill>
                <a:latin typeface="Source Sans Pro Semibold"/>
              </a:rPr>
              <a:t> </a:t>
            </a:r>
            <a:endParaRPr b="1" lang="fr-FR" sz="2600" spc="-1" strike="noStrike">
              <a:solidFill>
                <a:srgbClr val="1c1c1c"/>
              </a:solidFill>
              <a:latin typeface="Source Sans Pro Semibold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41" dur="indefinite" restart="never" nodeType="tmRoot">
          <p:childTnLst>
            <p:seq>
              <p:cTn id="4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extShape 1"/>
          <p:cNvSpPr txBox="1"/>
          <p:nvPr/>
        </p:nvSpPr>
        <p:spPr>
          <a:xfrm>
            <a:off x="360000" y="360000"/>
            <a:ext cx="9360000" cy="9000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b"/>
          <a:p>
            <a:r>
              <a:rPr b="1" lang="fr-FR" sz="3200" spc="-1" strike="noStrike">
                <a:solidFill>
                  <a:srgbClr val="ffffff"/>
                </a:solidFill>
                <a:latin typeface="Source Sans Pro Black"/>
              </a:rPr>
              <a:t>Observer la qualité de l’air</a:t>
            </a:r>
            <a:endParaRPr b="1" lang="fr-FR" sz="3200" spc="-1" strike="noStrike">
              <a:solidFill>
                <a:srgbClr val="ffffff"/>
              </a:solidFill>
              <a:latin typeface="Source Sans Pro Black"/>
            </a:endParaRPr>
          </a:p>
        </p:txBody>
      </p:sp>
      <p:sp>
        <p:nvSpPr>
          <p:cNvPr id="92" name="TextShape 2"/>
          <p:cNvSpPr txBox="1"/>
          <p:nvPr/>
        </p:nvSpPr>
        <p:spPr>
          <a:xfrm>
            <a:off x="360000" y="1980000"/>
            <a:ext cx="9180000" cy="46800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rmAutofit/>
          </a:bodyPr>
          <a:p>
            <a:pPr>
              <a:spcAft>
                <a:spcPts val="1142"/>
              </a:spcAft>
            </a:pPr>
            <a:r>
              <a:rPr b="1" lang="fr-FR" sz="2600" spc="-1" strike="noStrike">
                <a:solidFill>
                  <a:srgbClr val="1c1c1c"/>
                </a:solidFill>
                <a:latin typeface="Source Sans Pro Semibold"/>
              </a:rPr>
              <a:t>En France, l’observation de la qualité de l’air est confiée par l’état aux 18 agences agréées de surveillance de la qualité de l’air (AASQA) qui surveillent les polluants réglementés.</a:t>
            </a:r>
            <a:endParaRPr b="1" lang="fr-FR" sz="2600" spc="-1" strike="noStrike">
              <a:solidFill>
                <a:srgbClr val="1c1c1c"/>
              </a:solidFill>
              <a:latin typeface="Source Sans Pro Semibold"/>
            </a:endParaRPr>
          </a:p>
          <a:p>
            <a:pPr>
              <a:spcAft>
                <a:spcPts val="1142"/>
              </a:spcAft>
            </a:pPr>
            <a:r>
              <a:rPr b="1" i="1" lang="fr-FR" sz="2000" spc="-1" strike="noStrike">
                <a:solidFill>
                  <a:srgbClr val="ce181e"/>
                </a:solidFill>
                <a:latin typeface="Source Sans Pro Semibold"/>
              </a:rPr>
              <a:t>http://www.atmo-occitanie.org/</a:t>
            </a:r>
            <a:endParaRPr b="1" lang="fr-FR" sz="2000" spc="-1" strike="noStrike">
              <a:solidFill>
                <a:srgbClr val="1c1c1c"/>
              </a:solidFill>
              <a:latin typeface="Source Sans Pro Semibold"/>
            </a:endParaRPr>
          </a:p>
          <a:p>
            <a:pPr>
              <a:spcAft>
                <a:spcPts val="1142"/>
              </a:spcAft>
            </a:pPr>
            <a:r>
              <a:rPr b="1" lang="fr-FR" sz="2600" spc="-1" strike="noStrike">
                <a:solidFill>
                  <a:srgbClr val="1c1c1c"/>
                </a:solidFill>
                <a:latin typeface="Source Sans Pro Semibold"/>
              </a:rPr>
              <a:t> </a:t>
            </a:r>
            <a:endParaRPr b="1" lang="fr-FR" sz="2600" spc="-1" strike="noStrike">
              <a:solidFill>
                <a:srgbClr val="1c1c1c"/>
              </a:solidFill>
              <a:latin typeface="Source Sans Pro Semibold"/>
            </a:endParaRPr>
          </a:p>
          <a:p>
            <a:pPr>
              <a:spcAft>
                <a:spcPts val="1142"/>
              </a:spcAft>
            </a:pPr>
            <a:r>
              <a:rPr b="1" lang="fr-FR" sz="2600" spc="-1" strike="noStrike">
                <a:solidFill>
                  <a:srgbClr val="1c1c1c"/>
                </a:solidFill>
                <a:latin typeface="Source Sans Pro Semibold"/>
              </a:rPr>
              <a:t>Le dispositif national de surveillance est coordonné par le Laboratoire Central de Surveillance de la Qualité de l’air (LCSQA)</a:t>
            </a:r>
            <a:endParaRPr b="1" lang="fr-FR" sz="2600" spc="-1" strike="noStrike">
              <a:solidFill>
                <a:srgbClr val="1c1c1c"/>
              </a:solidFill>
              <a:latin typeface="Source Sans Pro Semibold"/>
            </a:endParaRPr>
          </a:p>
          <a:p>
            <a:pPr>
              <a:spcAft>
                <a:spcPts val="1142"/>
              </a:spcAft>
            </a:pPr>
            <a:r>
              <a:rPr b="1" i="1" lang="fr-FR" sz="2000" spc="-1" strike="noStrike">
                <a:solidFill>
                  <a:srgbClr val="ce181e"/>
                </a:solidFill>
                <a:latin typeface="Source Sans Pro Semibold"/>
              </a:rPr>
              <a:t>https://www.lcsqa.org/fr</a:t>
            </a:r>
            <a:endParaRPr b="1" lang="fr-FR" sz="2000" spc="-1" strike="noStrike">
              <a:solidFill>
                <a:srgbClr val="1c1c1c"/>
              </a:solidFill>
              <a:latin typeface="Source Sans Pro Semibold"/>
            </a:endParaRPr>
          </a:p>
          <a:p>
            <a:pPr>
              <a:spcAft>
                <a:spcPts val="1142"/>
              </a:spcAft>
            </a:pPr>
            <a:r>
              <a:rPr b="1" lang="fr-FR" sz="2600" spc="-1" strike="noStrike">
                <a:solidFill>
                  <a:srgbClr val="1c1c1c"/>
                </a:solidFill>
                <a:latin typeface="Source Sans Pro Semibold"/>
              </a:rPr>
              <a:t> </a:t>
            </a:r>
            <a:endParaRPr b="1" lang="fr-FR" sz="2600" spc="-1" strike="noStrike">
              <a:solidFill>
                <a:srgbClr val="1c1c1c"/>
              </a:solidFill>
              <a:latin typeface="Source Sans Pro Semibold"/>
            </a:endParaRPr>
          </a:p>
          <a:p>
            <a:pPr>
              <a:spcAft>
                <a:spcPts val="1142"/>
              </a:spcAft>
            </a:pPr>
            <a:r>
              <a:rPr b="1" lang="fr-FR" sz="2600" spc="-1" strike="noStrike">
                <a:solidFill>
                  <a:srgbClr val="1c1c1c"/>
                </a:solidFill>
                <a:latin typeface="Source Sans Pro Semibold"/>
              </a:rPr>
              <a:t> </a:t>
            </a:r>
            <a:endParaRPr b="1" lang="fr-FR" sz="2600" spc="-1" strike="noStrike">
              <a:solidFill>
                <a:srgbClr val="1c1c1c"/>
              </a:solidFill>
              <a:latin typeface="Source Sans Pro Semibold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5" dur="indefinite" restart="never" nodeType="tmRoot">
          <p:childTnLst>
            <p:seq>
              <p:cTn id="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TextShape 1"/>
          <p:cNvSpPr txBox="1"/>
          <p:nvPr/>
        </p:nvSpPr>
        <p:spPr>
          <a:xfrm>
            <a:off x="360000" y="360000"/>
            <a:ext cx="9360000" cy="9000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b"/>
          <a:p>
            <a:r>
              <a:rPr b="1" lang="fr-FR" sz="3200" spc="-1" strike="noStrike">
                <a:solidFill>
                  <a:srgbClr val="ffffff"/>
                </a:solidFill>
                <a:latin typeface="Source Sans Pro Black"/>
              </a:rPr>
              <a:t>Les polluants</a:t>
            </a:r>
            <a:endParaRPr b="1" lang="fr-FR" sz="3200" spc="-1" strike="noStrike">
              <a:solidFill>
                <a:srgbClr val="ffffff"/>
              </a:solidFill>
              <a:latin typeface="Source Sans Pro Black"/>
            </a:endParaRPr>
          </a:p>
        </p:txBody>
      </p:sp>
      <p:sp>
        <p:nvSpPr>
          <p:cNvPr id="94" name="TextShape 2"/>
          <p:cNvSpPr txBox="1"/>
          <p:nvPr/>
        </p:nvSpPr>
        <p:spPr>
          <a:xfrm>
            <a:off x="360000" y="1980000"/>
            <a:ext cx="9180000" cy="46800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rmAutofit/>
          </a:bodyPr>
          <a:p>
            <a:pPr>
              <a:spcAft>
                <a:spcPts val="1142"/>
              </a:spcAft>
            </a:pPr>
            <a:r>
              <a:rPr b="1" lang="fr-FR" sz="2600" spc="-1" strike="noStrike">
                <a:solidFill>
                  <a:srgbClr val="1c1c1c"/>
                </a:solidFill>
                <a:latin typeface="Source Sans Pro Semibold"/>
              </a:rPr>
              <a:t>Polluants gazeux</a:t>
            </a:r>
            <a:endParaRPr b="1" lang="fr-FR" sz="2600" spc="-1" strike="noStrike">
              <a:solidFill>
                <a:srgbClr val="1c1c1c"/>
              </a:solidFill>
              <a:latin typeface="Source Sans Pro Semibold"/>
            </a:endParaRPr>
          </a:p>
          <a:p>
            <a:pPr lvl="1" marL="288000">
              <a:spcAft>
                <a:spcPts val="1134"/>
              </a:spcAft>
            </a:pPr>
            <a:r>
              <a:rPr b="0" lang="fr-FR" sz="2200" spc="-1" strike="noStrike">
                <a:solidFill>
                  <a:srgbClr val="1c1c1c"/>
                </a:solidFill>
                <a:latin typeface="Source Sans Pro Light"/>
              </a:rPr>
              <a:t>Oxydes d’azote, de soufre, monoxyde de carbone, ozone, composés organiques </a:t>
            </a:r>
            <a:r>
              <a:rPr b="0" lang="fr-FR" sz="2200" spc="-1" strike="noStrike">
                <a:solidFill>
                  <a:srgbClr val="1c1c1c"/>
                </a:solidFill>
                <a:latin typeface="Source Sans Pro Light"/>
              </a:rPr>
              <a:t>	</a:t>
            </a:r>
            <a:r>
              <a:rPr b="0" lang="fr-FR" sz="2200" spc="-1" strike="noStrike">
                <a:solidFill>
                  <a:srgbClr val="1c1c1c"/>
                </a:solidFill>
                <a:latin typeface="Source Sans Pro Light"/>
              </a:rPr>
              <a:t>volatils</a:t>
            </a:r>
            <a:endParaRPr b="0" lang="fr-FR" sz="2200" spc="-1" strike="noStrike">
              <a:solidFill>
                <a:srgbClr val="1c1c1c"/>
              </a:solidFill>
              <a:latin typeface="Source Sans Pro Light"/>
            </a:endParaRPr>
          </a:p>
          <a:p>
            <a:pPr>
              <a:spcAft>
                <a:spcPts val="1142"/>
              </a:spcAft>
            </a:pPr>
            <a:r>
              <a:rPr b="1" lang="fr-FR" sz="2600" spc="-1" strike="noStrike">
                <a:solidFill>
                  <a:srgbClr val="1c1c1c"/>
                </a:solidFill>
                <a:latin typeface="Source Sans Pro Semibold"/>
              </a:rPr>
              <a:t> </a:t>
            </a:r>
            <a:endParaRPr b="1" lang="fr-FR" sz="2600" spc="-1" strike="noStrike">
              <a:solidFill>
                <a:srgbClr val="1c1c1c"/>
              </a:solidFill>
              <a:latin typeface="Source Sans Pro Semibold"/>
            </a:endParaRPr>
          </a:p>
          <a:p>
            <a:pPr>
              <a:spcAft>
                <a:spcPts val="1142"/>
              </a:spcAft>
            </a:pPr>
            <a:r>
              <a:rPr b="1" lang="fr-FR" sz="2600" spc="-1" strike="noStrike">
                <a:solidFill>
                  <a:srgbClr val="1c1c1c"/>
                </a:solidFill>
                <a:latin typeface="Source Sans Pro Semibold"/>
              </a:rPr>
              <a:t>Polluants particulaires</a:t>
            </a:r>
            <a:endParaRPr b="1" lang="fr-FR" sz="2600" spc="-1" strike="noStrike">
              <a:solidFill>
                <a:srgbClr val="1c1c1c"/>
              </a:solidFill>
              <a:latin typeface="Source Sans Pro Semibold"/>
            </a:endParaRPr>
          </a:p>
          <a:p>
            <a:pPr lvl="1" marL="288000">
              <a:spcAft>
                <a:spcPts val="1134"/>
              </a:spcAft>
            </a:pPr>
            <a:r>
              <a:rPr b="0" lang="fr-FR" sz="2200" spc="-1" strike="noStrike">
                <a:solidFill>
                  <a:srgbClr val="1c1c1c"/>
                </a:solidFill>
                <a:latin typeface="Source Sans Pro Light"/>
              </a:rPr>
              <a:t>Particulate Matter (PM) : particules en suspension dans l’air (aérosols)</a:t>
            </a:r>
            <a:endParaRPr b="0" lang="fr-FR" sz="2200" spc="-1" strike="noStrike">
              <a:solidFill>
                <a:srgbClr val="1c1c1c"/>
              </a:solidFill>
              <a:latin typeface="Source Sans Pro Light"/>
            </a:endParaRPr>
          </a:p>
          <a:p>
            <a:pPr lvl="1" marL="288000">
              <a:spcAft>
                <a:spcPts val="1134"/>
              </a:spcAft>
            </a:pPr>
            <a:r>
              <a:rPr b="0" lang="fr-FR" sz="2200" spc="-1" strike="noStrike">
                <a:solidFill>
                  <a:srgbClr val="1c1c1c"/>
                </a:solidFill>
                <a:latin typeface="Source Sans Pro Light"/>
              </a:rPr>
              <a:t>Masse par classe de taille des particules : PM2.5, PM10</a:t>
            </a:r>
            <a:endParaRPr b="0" lang="fr-FR" sz="2200" spc="-1" strike="noStrike">
              <a:solidFill>
                <a:srgbClr val="1c1c1c"/>
              </a:solidFill>
              <a:latin typeface="Source Sans Pro Light"/>
            </a:endParaRPr>
          </a:p>
          <a:p>
            <a:pPr lvl="2" marL="576000">
              <a:spcAft>
                <a:spcPts val="850"/>
              </a:spcAft>
            </a:pPr>
            <a:r>
              <a:rPr b="0" lang="fr-FR" sz="1800" spc="-1" strike="noStrike">
                <a:solidFill>
                  <a:srgbClr val="1c1c1c"/>
                </a:solidFill>
                <a:latin typeface="Source Sans Pro Light"/>
              </a:rPr>
              <a:t>Valeur guide de l’OMS : 10 µg/m³</a:t>
            </a:r>
            <a:r>
              <a:rPr b="0" lang="fr-FR" sz="1800" spc="-1" strike="noStrike">
                <a:solidFill>
                  <a:srgbClr val="1c1c1c"/>
                </a:solidFill>
                <a:latin typeface="Source Sans Pro Light"/>
              </a:rPr>
              <a:t> en moyenne annuelle pour les PM2.5</a:t>
            </a:r>
            <a:endParaRPr b="0" lang="fr-FR" sz="1800" spc="-1" strike="noStrike">
              <a:solidFill>
                <a:srgbClr val="1c1c1c"/>
              </a:solidFill>
              <a:latin typeface="Source Sans Pro Light"/>
            </a:endParaRPr>
          </a:p>
          <a:p>
            <a:pPr lvl="1" marL="288000">
              <a:spcAft>
                <a:spcPts val="1134"/>
              </a:spcAft>
            </a:pPr>
            <a:endParaRPr b="0" lang="fr-FR" sz="1800" spc="-1" strike="noStrike">
              <a:solidFill>
                <a:srgbClr val="1c1c1c"/>
              </a:solidFill>
              <a:latin typeface="Source Sans Pro Ligh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7" dur="indefinite" restart="never" nodeType="tmRoot">
          <p:childTnLst>
            <p:seq>
              <p:cTn id="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extShape 1"/>
          <p:cNvSpPr txBox="1"/>
          <p:nvPr/>
        </p:nvSpPr>
        <p:spPr>
          <a:xfrm>
            <a:off x="360000" y="360000"/>
            <a:ext cx="9360000" cy="9000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b"/>
          <a:p>
            <a:r>
              <a:rPr b="1" lang="fr-FR" sz="3200" spc="-1" strike="noStrike">
                <a:solidFill>
                  <a:srgbClr val="ffffff"/>
                </a:solidFill>
                <a:latin typeface="Source Sans Pro Black"/>
              </a:rPr>
              <a:t>Les facteurs influençant la qualité de l’air</a:t>
            </a:r>
            <a:endParaRPr b="1" lang="fr-FR" sz="3200" spc="-1" strike="noStrike">
              <a:solidFill>
                <a:srgbClr val="ffffff"/>
              </a:solidFill>
              <a:latin typeface="Source Sans Pro Black"/>
            </a:endParaRPr>
          </a:p>
        </p:txBody>
      </p:sp>
      <p:sp>
        <p:nvSpPr>
          <p:cNvPr id="96" name="TextShape 2"/>
          <p:cNvSpPr txBox="1"/>
          <p:nvPr/>
        </p:nvSpPr>
        <p:spPr>
          <a:xfrm>
            <a:off x="360000" y="1980000"/>
            <a:ext cx="9180000" cy="46800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rmAutofit/>
          </a:bodyPr>
          <a:p>
            <a:pPr>
              <a:spcAft>
                <a:spcPts val="1142"/>
              </a:spcAft>
            </a:pPr>
            <a:r>
              <a:rPr b="1" lang="fr-FR" sz="2600" spc="-1" strike="noStrike">
                <a:solidFill>
                  <a:srgbClr val="1c1c1c"/>
                </a:solidFill>
                <a:latin typeface="Source Sans Pro Semibold"/>
              </a:rPr>
              <a:t>Les émissions</a:t>
            </a:r>
            <a:endParaRPr b="1" lang="fr-FR" sz="2600" spc="-1" strike="noStrike">
              <a:solidFill>
                <a:srgbClr val="1c1c1c"/>
              </a:solidFill>
              <a:latin typeface="Source Sans Pro Semibold"/>
            </a:endParaRPr>
          </a:p>
          <a:p>
            <a:pPr lvl="1" marL="288000">
              <a:spcAft>
                <a:spcPts val="1134"/>
              </a:spcAft>
            </a:pPr>
            <a:r>
              <a:rPr b="0" lang="fr-FR" sz="2200" spc="-1" strike="noStrike">
                <a:solidFill>
                  <a:srgbClr val="1c1c1c"/>
                </a:solidFill>
                <a:latin typeface="Source Sans Pro Light"/>
              </a:rPr>
              <a:t>naturelles / activités humaines</a:t>
            </a:r>
            <a:endParaRPr b="0" lang="fr-FR" sz="2200" spc="-1" strike="noStrike">
              <a:solidFill>
                <a:srgbClr val="1c1c1c"/>
              </a:solidFill>
              <a:latin typeface="Source Sans Pro Light"/>
            </a:endParaRPr>
          </a:p>
          <a:p>
            <a:pPr>
              <a:spcAft>
                <a:spcPts val="1142"/>
              </a:spcAft>
            </a:pPr>
            <a:r>
              <a:rPr b="1" lang="fr-FR" sz="2600" spc="-1" strike="noStrike">
                <a:solidFill>
                  <a:srgbClr val="1c1c1c"/>
                </a:solidFill>
                <a:latin typeface="Source Sans Pro Semibold"/>
              </a:rPr>
              <a:t>La météorologie</a:t>
            </a:r>
            <a:endParaRPr b="1" lang="fr-FR" sz="2600" spc="-1" strike="noStrike">
              <a:solidFill>
                <a:srgbClr val="1c1c1c"/>
              </a:solidFill>
              <a:latin typeface="Source Sans Pro Semibold"/>
            </a:endParaRPr>
          </a:p>
          <a:p>
            <a:pPr lvl="1" marL="288000">
              <a:spcAft>
                <a:spcPts val="1134"/>
              </a:spcAft>
            </a:pPr>
            <a:r>
              <a:rPr b="0" lang="fr-FR" sz="2200" spc="-1" strike="noStrike">
                <a:solidFill>
                  <a:srgbClr val="1c1c1c"/>
                </a:solidFill>
                <a:latin typeface="Source Sans Pro Light"/>
              </a:rPr>
              <a:t>Stabilité de l’atmosphère, précipitations</a:t>
            </a:r>
            <a:endParaRPr b="0" lang="fr-FR" sz="2200" spc="-1" strike="noStrike">
              <a:solidFill>
                <a:srgbClr val="1c1c1c"/>
              </a:solidFill>
              <a:latin typeface="Source Sans Pro Light"/>
            </a:endParaRPr>
          </a:p>
          <a:p>
            <a:pPr>
              <a:spcAft>
                <a:spcPts val="1142"/>
              </a:spcAft>
            </a:pPr>
            <a:r>
              <a:rPr b="1" lang="fr-FR" sz="2600" spc="-1" strike="noStrike">
                <a:solidFill>
                  <a:srgbClr val="1c1c1c"/>
                </a:solidFill>
                <a:latin typeface="Source Sans Pro Semibold"/>
              </a:rPr>
              <a:t>Les conditions de site</a:t>
            </a:r>
            <a:endParaRPr b="1" lang="fr-FR" sz="2600" spc="-1" strike="noStrike">
              <a:solidFill>
                <a:srgbClr val="1c1c1c"/>
              </a:solidFill>
              <a:latin typeface="Source Sans Pro Semibold"/>
            </a:endParaRPr>
          </a:p>
          <a:p>
            <a:pPr lvl="1" marL="288000">
              <a:spcAft>
                <a:spcPts val="1134"/>
              </a:spcAft>
            </a:pPr>
            <a:r>
              <a:rPr b="0" lang="fr-FR" sz="2200" spc="-1" strike="noStrike">
                <a:solidFill>
                  <a:srgbClr val="1c1c1c"/>
                </a:solidFill>
                <a:latin typeface="Source Sans Pro Light"/>
              </a:rPr>
              <a:t>Condition de ventilation (les bassins et vallée où la pollution s’accumule)  </a:t>
            </a:r>
            <a:endParaRPr b="0" lang="fr-FR" sz="2200" spc="-1" strike="noStrike">
              <a:solidFill>
                <a:srgbClr val="1c1c1c"/>
              </a:solidFill>
              <a:latin typeface="Source Sans Pro Light"/>
            </a:endParaRPr>
          </a:p>
          <a:p>
            <a:pPr>
              <a:spcAft>
                <a:spcPts val="1142"/>
              </a:spcAft>
            </a:pPr>
            <a:r>
              <a:rPr b="1" lang="fr-FR" sz="2600" spc="-1" strike="noStrike">
                <a:solidFill>
                  <a:srgbClr val="1c1c1c"/>
                </a:solidFill>
                <a:latin typeface="Source Sans Pro Semibold"/>
              </a:rPr>
              <a:t>Le transport grande distance</a:t>
            </a:r>
            <a:endParaRPr b="1" lang="fr-FR" sz="2600" spc="-1" strike="noStrike">
              <a:solidFill>
                <a:srgbClr val="1c1c1c"/>
              </a:solidFill>
              <a:latin typeface="Source Sans Pro Semibold"/>
            </a:endParaRPr>
          </a:p>
          <a:p>
            <a:pPr lvl="1" marL="288000">
              <a:spcAft>
                <a:spcPts val="1134"/>
              </a:spcAft>
            </a:pPr>
            <a:r>
              <a:rPr b="0" lang="fr-FR" sz="2200" spc="-1" strike="noStrike">
                <a:solidFill>
                  <a:srgbClr val="1c1c1c"/>
                </a:solidFill>
                <a:latin typeface="Source Sans Pro Light"/>
              </a:rPr>
              <a:t>Apport extérieur (exemple : volcan islandais, poussières du désert ou encore les feux de forêt)</a:t>
            </a:r>
            <a:endParaRPr b="0" lang="fr-FR" sz="2200" spc="-1" strike="noStrike">
              <a:solidFill>
                <a:srgbClr val="1c1c1c"/>
              </a:solidFill>
              <a:latin typeface="Source Sans Pro Light"/>
            </a:endParaRPr>
          </a:p>
        </p:txBody>
      </p:sp>
      <p:pic>
        <p:nvPicPr>
          <p:cNvPr id="97" name="" descr=""/>
          <p:cNvPicPr/>
          <p:nvPr/>
        </p:nvPicPr>
        <p:blipFill>
          <a:blip r:embed="rId1"/>
          <a:stretch/>
        </p:blipFill>
        <p:spPr>
          <a:xfrm>
            <a:off x="4799160" y="1505160"/>
            <a:ext cx="4936680" cy="21290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9" dur="indefinite" restart="never" nodeType="tmRoot">
          <p:childTnLst>
            <p:seq>
              <p:cTn id="1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extShape 1"/>
          <p:cNvSpPr txBox="1"/>
          <p:nvPr/>
        </p:nvSpPr>
        <p:spPr>
          <a:xfrm>
            <a:off x="360000" y="360000"/>
            <a:ext cx="9360000" cy="9000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b"/>
          <a:p>
            <a:r>
              <a:rPr b="1" lang="fr-FR" sz="3200" spc="-1" strike="noStrike">
                <a:solidFill>
                  <a:srgbClr val="ffffff"/>
                </a:solidFill>
                <a:latin typeface="Source Sans Pro Black"/>
              </a:rPr>
              <a:t>La combustion est une source majeure de pollution particulaire</a:t>
            </a:r>
            <a:endParaRPr b="1" lang="fr-FR" sz="3200" spc="-1" strike="noStrike">
              <a:solidFill>
                <a:srgbClr val="ffffff"/>
              </a:solidFill>
              <a:latin typeface="Source Sans Pro Black"/>
            </a:endParaRPr>
          </a:p>
        </p:txBody>
      </p:sp>
      <p:sp>
        <p:nvSpPr>
          <p:cNvPr id="99" name="TextShape 2"/>
          <p:cNvSpPr txBox="1"/>
          <p:nvPr/>
        </p:nvSpPr>
        <p:spPr>
          <a:xfrm>
            <a:off x="360000" y="1980000"/>
            <a:ext cx="9180000" cy="46800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rmAutofit/>
          </a:bodyPr>
          <a:p>
            <a:endParaRPr b="1" lang="fr-FR" sz="2600" spc="-1" strike="noStrike">
              <a:solidFill>
                <a:srgbClr val="1c1c1c"/>
              </a:solidFill>
              <a:latin typeface="Source Sans Pro Semibold"/>
            </a:endParaRPr>
          </a:p>
        </p:txBody>
      </p:sp>
      <p:pic>
        <p:nvPicPr>
          <p:cNvPr id="100" name="Image 5" descr=""/>
          <p:cNvPicPr/>
          <p:nvPr/>
        </p:nvPicPr>
        <p:blipFill>
          <a:blip r:embed="rId1"/>
          <a:stretch/>
        </p:blipFill>
        <p:spPr>
          <a:xfrm>
            <a:off x="880560" y="1418040"/>
            <a:ext cx="2688480" cy="1922760"/>
          </a:xfrm>
          <a:prstGeom prst="rect">
            <a:avLst/>
          </a:prstGeom>
          <a:ln>
            <a:noFill/>
          </a:ln>
        </p:spPr>
      </p:pic>
      <p:pic>
        <p:nvPicPr>
          <p:cNvPr id="101" name="Image 8" descr=""/>
          <p:cNvPicPr/>
          <p:nvPr/>
        </p:nvPicPr>
        <p:blipFill>
          <a:blip r:embed="rId2"/>
          <a:stretch/>
        </p:blipFill>
        <p:spPr>
          <a:xfrm>
            <a:off x="2967840" y="4725360"/>
            <a:ext cx="3074760" cy="1789920"/>
          </a:xfrm>
          <a:prstGeom prst="rect">
            <a:avLst/>
          </a:prstGeom>
          <a:ln>
            <a:noFill/>
          </a:ln>
        </p:spPr>
      </p:pic>
      <p:pic>
        <p:nvPicPr>
          <p:cNvPr id="102" name="Picture 10" descr=""/>
          <p:cNvPicPr/>
          <p:nvPr/>
        </p:nvPicPr>
        <p:blipFill>
          <a:blip r:embed="rId3"/>
          <a:stretch/>
        </p:blipFill>
        <p:spPr>
          <a:xfrm>
            <a:off x="880560" y="4939920"/>
            <a:ext cx="1397520" cy="1222200"/>
          </a:xfrm>
          <a:prstGeom prst="rect">
            <a:avLst/>
          </a:prstGeom>
          <a:ln>
            <a:noFill/>
          </a:ln>
        </p:spPr>
      </p:pic>
      <p:pic>
        <p:nvPicPr>
          <p:cNvPr id="103" name="Image 13" descr=""/>
          <p:cNvPicPr/>
          <p:nvPr/>
        </p:nvPicPr>
        <p:blipFill>
          <a:blip r:embed="rId4"/>
          <a:stretch/>
        </p:blipFill>
        <p:spPr>
          <a:xfrm>
            <a:off x="3124440" y="3504960"/>
            <a:ext cx="2604960" cy="1220400"/>
          </a:xfrm>
          <a:prstGeom prst="rect">
            <a:avLst/>
          </a:prstGeom>
          <a:ln>
            <a:noFill/>
          </a:ln>
        </p:spPr>
      </p:pic>
      <p:pic>
        <p:nvPicPr>
          <p:cNvPr id="104" name="Image 15" descr=""/>
          <p:cNvPicPr/>
          <p:nvPr/>
        </p:nvPicPr>
        <p:blipFill>
          <a:blip r:embed="rId5"/>
          <a:stretch/>
        </p:blipFill>
        <p:spPr>
          <a:xfrm>
            <a:off x="457560" y="2865960"/>
            <a:ext cx="2509920" cy="1761120"/>
          </a:xfrm>
          <a:prstGeom prst="rect">
            <a:avLst/>
          </a:prstGeom>
          <a:ln>
            <a:noFill/>
          </a:ln>
        </p:spPr>
      </p:pic>
      <p:pic>
        <p:nvPicPr>
          <p:cNvPr id="105" name="Image 17" descr=""/>
          <p:cNvPicPr/>
          <p:nvPr/>
        </p:nvPicPr>
        <p:blipFill>
          <a:blip r:embed="rId6"/>
          <a:stretch/>
        </p:blipFill>
        <p:spPr>
          <a:xfrm>
            <a:off x="6681960" y="4358520"/>
            <a:ext cx="2130120" cy="1597320"/>
          </a:xfrm>
          <a:prstGeom prst="rect">
            <a:avLst/>
          </a:prstGeom>
          <a:ln>
            <a:noFill/>
          </a:ln>
        </p:spPr>
      </p:pic>
      <p:pic>
        <p:nvPicPr>
          <p:cNvPr id="106" name="Picture 2" descr=""/>
          <p:cNvPicPr/>
          <p:nvPr/>
        </p:nvPicPr>
        <p:blipFill>
          <a:blip r:embed="rId7"/>
          <a:stretch/>
        </p:blipFill>
        <p:spPr>
          <a:xfrm>
            <a:off x="2967840" y="1564560"/>
            <a:ext cx="2567880" cy="1629000"/>
          </a:xfrm>
          <a:prstGeom prst="rect">
            <a:avLst/>
          </a:prstGeom>
          <a:ln>
            <a:noFill/>
          </a:ln>
        </p:spPr>
      </p:pic>
      <p:pic>
        <p:nvPicPr>
          <p:cNvPr id="107" name="Image 14" descr=""/>
          <p:cNvPicPr/>
          <p:nvPr/>
        </p:nvPicPr>
        <p:blipFill>
          <a:blip r:embed="rId8"/>
          <a:stretch/>
        </p:blipFill>
        <p:spPr>
          <a:xfrm>
            <a:off x="5426640" y="1820520"/>
            <a:ext cx="3717360" cy="20905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1" dur="indefinite" restart="never" nodeType="tmRoot">
          <p:childTnLst>
            <p:seq>
              <p:cTn id="1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" descr=""/>
          <p:cNvPicPr/>
          <p:nvPr/>
        </p:nvPicPr>
        <p:blipFill>
          <a:blip r:embed="rId1"/>
          <a:stretch/>
        </p:blipFill>
        <p:spPr>
          <a:xfrm>
            <a:off x="4811760" y="3552840"/>
            <a:ext cx="5123160" cy="3037680"/>
          </a:xfrm>
          <a:prstGeom prst="rect">
            <a:avLst/>
          </a:prstGeom>
          <a:ln>
            <a:noFill/>
          </a:ln>
        </p:spPr>
      </p:pic>
      <p:sp>
        <p:nvSpPr>
          <p:cNvPr id="109" name="TextShape 1"/>
          <p:cNvSpPr txBox="1"/>
          <p:nvPr/>
        </p:nvSpPr>
        <p:spPr>
          <a:xfrm>
            <a:off x="360000" y="360000"/>
            <a:ext cx="9360000" cy="9000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b"/>
          <a:p>
            <a:r>
              <a:rPr b="1" lang="fr-FR" sz="3200" spc="-1" strike="noStrike">
                <a:solidFill>
                  <a:srgbClr val="ffffff"/>
                </a:solidFill>
                <a:latin typeface="Source Sans Pro Black"/>
              </a:rPr>
              <a:t>Pourquoi s’intéresser au Black Carbon ?</a:t>
            </a:r>
            <a:endParaRPr b="1" lang="fr-FR" sz="3200" spc="-1" strike="noStrike">
              <a:solidFill>
                <a:srgbClr val="ffffff"/>
              </a:solidFill>
              <a:latin typeface="Source Sans Pro Black"/>
            </a:endParaRPr>
          </a:p>
        </p:txBody>
      </p:sp>
      <p:sp>
        <p:nvSpPr>
          <p:cNvPr id="110" name="TextShape 2"/>
          <p:cNvSpPr txBox="1"/>
          <p:nvPr/>
        </p:nvSpPr>
        <p:spPr>
          <a:xfrm>
            <a:off x="360000" y="1980000"/>
            <a:ext cx="9180000" cy="46800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rmAutofit/>
          </a:bodyPr>
          <a:p>
            <a:pPr>
              <a:spcAft>
                <a:spcPts val="1142"/>
              </a:spcAft>
            </a:pPr>
            <a:r>
              <a:rPr b="1" lang="fr-FR" sz="2000" spc="-1" strike="noStrike">
                <a:solidFill>
                  <a:srgbClr val="1c1c1c"/>
                </a:solidFill>
                <a:latin typeface="Source Sans Pro Semibold"/>
              </a:rPr>
              <a:t>La combustion incomplète de matière carbonée génère des particules contenant une fraction de carbone élémentaire</a:t>
            </a:r>
            <a:endParaRPr b="1" lang="fr-FR" sz="2000" spc="-1" strike="noStrike">
              <a:solidFill>
                <a:srgbClr val="1c1c1c"/>
              </a:solidFill>
              <a:latin typeface="Source Sans Pro Semibold"/>
            </a:endParaRPr>
          </a:p>
          <a:p>
            <a:pPr>
              <a:spcAft>
                <a:spcPts val="1142"/>
              </a:spcAft>
            </a:pPr>
            <a:r>
              <a:rPr b="1" lang="fr-FR" sz="2600" spc="-1" strike="noStrike">
                <a:solidFill>
                  <a:srgbClr val="1c1c1c"/>
                </a:solidFill>
                <a:latin typeface="Source Sans Pro Semibold"/>
              </a:rPr>
              <a:t> </a:t>
            </a:r>
            <a:endParaRPr b="1" lang="fr-FR" sz="2600" spc="-1" strike="noStrike">
              <a:solidFill>
                <a:srgbClr val="1c1c1c"/>
              </a:solidFill>
              <a:latin typeface="Source Sans Pro Semibold"/>
            </a:endParaRPr>
          </a:p>
          <a:p>
            <a:pPr>
              <a:spcAft>
                <a:spcPts val="1142"/>
              </a:spcAft>
            </a:pPr>
            <a:r>
              <a:rPr b="1" lang="fr-FR" sz="2600" spc="-1" strike="noStrike">
                <a:solidFill>
                  <a:srgbClr val="1c1c1c"/>
                </a:solidFill>
                <a:latin typeface="Source Sans Pro Semibold"/>
              </a:rPr>
              <a:t> </a:t>
            </a:r>
            <a:endParaRPr b="1" lang="fr-FR" sz="2600" spc="-1" strike="noStrike">
              <a:solidFill>
                <a:srgbClr val="1c1c1c"/>
              </a:solidFill>
              <a:latin typeface="Source Sans Pro Semibold"/>
            </a:endParaRPr>
          </a:p>
          <a:p>
            <a:pPr lvl="1" marL="288000">
              <a:spcAft>
                <a:spcPts val="1134"/>
              </a:spcAft>
            </a:pPr>
            <a:r>
              <a:rPr b="0" lang="fr-FR" sz="2200" spc="-1" strike="noStrike">
                <a:solidFill>
                  <a:srgbClr val="1c1c1c"/>
                </a:solidFill>
                <a:latin typeface="Source Sans Pro Light"/>
              </a:rPr>
              <a:t> </a:t>
            </a:r>
            <a:endParaRPr b="0" lang="fr-FR" sz="2200" spc="-1" strike="noStrike">
              <a:solidFill>
                <a:srgbClr val="1c1c1c"/>
              </a:solidFill>
              <a:latin typeface="Source Sans Pro Light"/>
            </a:endParaRPr>
          </a:p>
          <a:p>
            <a:pPr lvl="2" marL="576000">
              <a:spcAft>
                <a:spcPts val="850"/>
              </a:spcAft>
            </a:pPr>
            <a:r>
              <a:rPr b="0" lang="fr-FR" sz="1800" spc="-1" strike="noStrike">
                <a:solidFill>
                  <a:srgbClr val="1c1c1c"/>
                </a:solidFill>
                <a:latin typeface="Source Sans Pro Light"/>
              </a:rPr>
              <a:t>a) brûlage de végétaux (bcq de matière organique)</a:t>
            </a:r>
            <a:endParaRPr b="0" lang="fr-FR" sz="1800" spc="-1" strike="noStrike">
              <a:solidFill>
                <a:srgbClr val="1c1c1c"/>
              </a:solidFill>
              <a:latin typeface="Source Sans Pro Light"/>
            </a:endParaRPr>
          </a:p>
          <a:p>
            <a:pPr lvl="2" marL="576000">
              <a:spcAft>
                <a:spcPts val="850"/>
              </a:spcAft>
            </a:pPr>
            <a:r>
              <a:rPr b="0" lang="fr-FR" sz="1800" spc="-1" strike="noStrike">
                <a:solidFill>
                  <a:srgbClr val="1c1c1c"/>
                </a:solidFill>
                <a:latin typeface="Source Sans Pro Light"/>
              </a:rPr>
              <a:t>b) incendie de forêt (un moins)</a:t>
            </a:r>
            <a:endParaRPr b="0" lang="fr-FR" sz="1800" spc="-1" strike="noStrike">
              <a:solidFill>
                <a:srgbClr val="1c1c1c"/>
              </a:solidFill>
              <a:latin typeface="Source Sans Pro Light"/>
            </a:endParaRPr>
          </a:p>
          <a:p>
            <a:pPr lvl="2" marL="576000">
              <a:spcAft>
                <a:spcPts val="850"/>
              </a:spcAft>
            </a:pPr>
            <a:r>
              <a:rPr b="0" lang="fr-FR" sz="1800" spc="-1" strike="noStrike">
                <a:solidFill>
                  <a:srgbClr val="1c1c1c"/>
                </a:solidFill>
                <a:latin typeface="Source Sans Pro Light"/>
              </a:rPr>
              <a:t>c) diesel (bcq de carbone élémentaire)</a:t>
            </a:r>
            <a:endParaRPr b="0" lang="fr-FR" sz="1800" spc="-1" strike="noStrike">
              <a:solidFill>
                <a:srgbClr val="1c1c1c"/>
              </a:solidFill>
              <a:latin typeface="Source Sans Pro Ligh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3" dur="indefinite" restart="never" nodeType="tmRoot">
          <p:childTnLst>
            <p:seq>
              <p:cTn id="1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TextShape 1"/>
          <p:cNvSpPr txBox="1"/>
          <p:nvPr/>
        </p:nvSpPr>
        <p:spPr>
          <a:xfrm>
            <a:off x="360000" y="360000"/>
            <a:ext cx="9360000" cy="9000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b"/>
          <a:p>
            <a:r>
              <a:rPr b="1" lang="fr-FR" sz="3200" spc="-1" strike="noStrike">
                <a:solidFill>
                  <a:srgbClr val="ffffff"/>
                </a:solidFill>
                <a:latin typeface="Source Sans Pro Black"/>
              </a:rPr>
              <a:t>Impact sanitaire</a:t>
            </a:r>
            <a:endParaRPr b="1" lang="fr-FR" sz="3200" spc="-1" strike="noStrike">
              <a:solidFill>
                <a:srgbClr val="ffffff"/>
              </a:solidFill>
              <a:latin typeface="Source Sans Pro Black"/>
            </a:endParaRPr>
          </a:p>
        </p:txBody>
      </p:sp>
      <p:sp>
        <p:nvSpPr>
          <p:cNvPr id="112" name="TextShape 2"/>
          <p:cNvSpPr txBox="1"/>
          <p:nvPr/>
        </p:nvSpPr>
        <p:spPr>
          <a:xfrm>
            <a:off x="360000" y="1980000"/>
            <a:ext cx="9180000" cy="46800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rmAutofit/>
          </a:bodyPr>
          <a:p>
            <a:pPr>
              <a:spcAft>
                <a:spcPts val="1142"/>
              </a:spcAft>
            </a:pPr>
            <a:r>
              <a:rPr b="1" lang="fr-FR" sz="2600" spc="-1" strike="noStrike">
                <a:solidFill>
                  <a:srgbClr val="1c1c1c"/>
                </a:solidFill>
                <a:latin typeface="Source Sans Pro Semibold"/>
              </a:rPr>
              <a:t>Le carbone élémentaire est un excellent indicateur de la pollution atmosphérique liée à la combustion (diesel, feux de cheminée) qui est particulièrement nocive pour la santé</a:t>
            </a:r>
            <a:endParaRPr b="1" lang="fr-FR" sz="2600" spc="-1" strike="noStrike">
              <a:solidFill>
                <a:srgbClr val="1c1c1c"/>
              </a:solidFill>
              <a:latin typeface="Source Sans Pro Semibold"/>
            </a:endParaRPr>
          </a:p>
          <a:p>
            <a:pPr>
              <a:spcAft>
                <a:spcPts val="1142"/>
              </a:spcAft>
            </a:pPr>
            <a:r>
              <a:rPr b="1" i="1" lang="fr-FR" sz="2000" spc="-1" strike="noStrike">
                <a:solidFill>
                  <a:srgbClr val="ce181e"/>
                </a:solidFill>
                <a:latin typeface="Source Sans Pro Semibold"/>
              </a:rPr>
              <a:t>(voir CITEPA https://www.citepa.org/fr/) </a:t>
            </a:r>
            <a:endParaRPr b="1" lang="fr-FR" sz="2000" spc="-1" strike="noStrike">
              <a:solidFill>
                <a:srgbClr val="1c1c1c"/>
              </a:solidFill>
              <a:latin typeface="Source Sans Pro Semibold"/>
            </a:endParaRPr>
          </a:p>
          <a:p>
            <a:pPr>
              <a:spcAft>
                <a:spcPts val="1142"/>
              </a:spcAft>
            </a:pPr>
            <a:r>
              <a:rPr b="1" lang="fr-FR" sz="2600" spc="-1" strike="noStrike">
                <a:solidFill>
                  <a:srgbClr val="1c1c1c"/>
                </a:solidFill>
                <a:latin typeface="Source Sans Pro Semibold"/>
              </a:rPr>
              <a:t> </a:t>
            </a:r>
            <a:endParaRPr b="1" lang="fr-FR" sz="2600" spc="-1" strike="noStrike">
              <a:solidFill>
                <a:srgbClr val="1c1c1c"/>
              </a:solidFill>
              <a:latin typeface="Source Sans Pro Semibold"/>
            </a:endParaRPr>
          </a:p>
          <a:p>
            <a:pPr>
              <a:spcAft>
                <a:spcPts val="1142"/>
              </a:spcAft>
            </a:pPr>
            <a:r>
              <a:rPr b="1" lang="fr-FR" sz="2600" spc="-1" strike="noStrike">
                <a:solidFill>
                  <a:srgbClr val="1c1c1c"/>
                </a:solidFill>
                <a:latin typeface="Source Sans Pro Semibold"/>
              </a:rPr>
              <a:t>Il n’y a pas de valeur réglementaire sur le Black Carbon mais l’agence nationale de santé sanitaire (ANSES) recommande un suivi renforcé de ce composant</a:t>
            </a:r>
            <a:endParaRPr b="1" lang="fr-FR" sz="2600" spc="-1" strike="noStrike">
              <a:solidFill>
                <a:srgbClr val="1c1c1c"/>
              </a:solidFill>
              <a:latin typeface="Source Sans Pro Semibold"/>
            </a:endParaRPr>
          </a:p>
          <a:p>
            <a:pPr>
              <a:spcAft>
                <a:spcPts val="1142"/>
              </a:spcAft>
            </a:pPr>
            <a:r>
              <a:rPr b="1" i="1" lang="fr-FR" sz="2200" spc="-1" strike="noStrike">
                <a:solidFill>
                  <a:srgbClr val="ce181e"/>
                </a:solidFill>
                <a:latin typeface="Source Sans Pro Semibold"/>
              </a:rPr>
              <a:t>https://www.anses.fr/fr/system/files/AIR2015SA0216Ra.pdf</a:t>
            </a:r>
            <a:endParaRPr b="1" lang="fr-FR" sz="2200" spc="-1" strike="noStrike">
              <a:solidFill>
                <a:srgbClr val="1c1c1c"/>
              </a:solidFill>
              <a:latin typeface="Source Sans Pro Semibold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5" dur="indefinite" restart="never" nodeType="tmRoot">
          <p:childTnLst>
            <p:seq>
              <p:cTn id="1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TextShape 1"/>
          <p:cNvSpPr txBox="1"/>
          <p:nvPr/>
        </p:nvSpPr>
        <p:spPr>
          <a:xfrm>
            <a:off x="360000" y="360000"/>
            <a:ext cx="9360000" cy="9000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b"/>
          <a:p>
            <a:r>
              <a:rPr b="1" lang="fr-FR" sz="2200" spc="-1" strike="noStrike">
                <a:solidFill>
                  <a:srgbClr val="ffffff"/>
                </a:solidFill>
                <a:latin typeface="Source Sans Pro Black"/>
              </a:rPr>
              <a:t>La définition du black carbon est une définition optique en relation avec l’absorption du rayonnement visible par le carbone élémentaire.</a:t>
            </a:r>
            <a:br/>
            <a:r>
              <a:rPr b="1" lang="fr-FR" sz="2200" spc="-1" strike="noStrike">
                <a:solidFill>
                  <a:srgbClr val="ffffff"/>
                </a:solidFill>
                <a:latin typeface="Source Sans Pro Black"/>
              </a:rPr>
              <a:t>Nous utilisons également une définition physique (partie réfractaire)</a:t>
            </a:r>
            <a:endParaRPr b="1" lang="fr-FR" sz="2200" spc="-1" strike="noStrike">
              <a:solidFill>
                <a:srgbClr val="ffffff"/>
              </a:solidFill>
              <a:latin typeface="Source Sans Pro Black"/>
            </a:endParaRPr>
          </a:p>
        </p:txBody>
      </p:sp>
      <p:sp>
        <p:nvSpPr>
          <p:cNvPr id="114" name="TextShape 2"/>
          <p:cNvSpPr txBox="1"/>
          <p:nvPr/>
        </p:nvSpPr>
        <p:spPr>
          <a:xfrm>
            <a:off x="360000" y="1980000"/>
            <a:ext cx="9180000" cy="46800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rmAutofit/>
          </a:bodyPr>
          <a:p>
            <a:endParaRPr b="1" lang="fr-FR" sz="2600" spc="-1" strike="noStrike">
              <a:solidFill>
                <a:srgbClr val="1c1c1c"/>
              </a:solidFill>
              <a:latin typeface="Source Sans Pro Semibold"/>
            </a:endParaRPr>
          </a:p>
        </p:txBody>
      </p:sp>
      <p:pic>
        <p:nvPicPr>
          <p:cNvPr id="115" name="Image 3" descr=""/>
          <p:cNvPicPr/>
          <p:nvPr/>
        </p:nvPicPr>
        <p:blipFill>
          <a:blip r:embed="rId1"/>
          <a:stretch/>
        </p:blipFill>
        <p:spPr>
          <a:xfrm>
            <a:off x="1292040" y="2100240"/>
            <a:ext cx="7171560" cy="44866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7" dur="indefinite" restart="never" nodeType="tmRoot">
          <p:childTnLst>
            <p:seq>
              <p:cTn id="1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1820</TotalTime>
  <Application>LibreOffice/6.0.5.2$Linux_X86_64 LibreOffice_project/00m0$Build-2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2017-09-28T16:37:56Z</dcterms:created>
  <dc:creator/>
  <dc:description/>
  <dc:language>en-US</dc:language>
  <cp:lastModifiedBy>Jean-Francois LEON</cp:lastModifiedBy>
  <dcterms:modified xsi:type="dcterms:W3CDTF">2018-10-04T11:49:35Z</dcterms:modified>
  <cp:revision>79</cp:revision>
  <dc:subject/>
  <dc:title/>
</cp:coreProperties>
</file>