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9" r:id="rId1"/>
  </p:sldMasterIdLst>
  <p:sldIdLst>
    <p:sldId id="260" r:id="rId2"/>
    <p:sldId id="261" r:id="rId3"/>
  </p:sldIdLst>
  <p:sldSz cx="7559675" cy="1069181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DF1"/>
    <a:srgbClr val="0D2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69334" y="5063418"/>
            <a:ext cx="1821011" cy="200376"/>
          </a:xfrm>
        </p:spPr>
        <p:txBody>
          <a:bodyPr wrap="none">
            <a:spAutoFit/>
          </a:bodyPr>
          <a:lstStyle>
            <a:lvl1pPr marL="0" indent="0" algn="ctr">
              <a:buNone/>
              <a:defRPr sz="1302" cap="all" baseline="0">
                <a:solidFill>
                  <a:schemeClr val="accent1"/>
                </a:solidFill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35" y="3620996"/>
            <a:ext cx="6007607" cy="11333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74040" y="6084686"/>
            <a:ext cx="211596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13228" y="6658560"/>
            <a:ext cx="1933222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58812" y="5748803"/>
            <a:ext cx="242054" cy="133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9161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739489" y="7338248"/>
            <a:ext cx="2080698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35" y="3620996"/>
            <a:ext cx="6007607" cy="11333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69334" y="5063418"/>
            <a:ext cx="1821011" cy="200376"/>
          </a:xfrm>
        </p:spPr>
        <p:txBody>
          <a:bodyPr wrap="none">
            <a:spAutoFit/>
          </a:bodyPr>
          <a:lstStyle>
            <a:lvl1pPr marL="0" indent="0" algn="ctr">
              <a:buNone/>
              <a:defRPr sz="1302" cap="all" baseline="0">
                <a:solidFill>
                  <a:schemeClr val="accent1"/>
                </a:solidFill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74040" y="6084686"/>
            <a:ext cx="211596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13228" y="6658560"/>
            <a:ext cx="1933222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8812" y="5748803"/>
            <a:ext cx="242054" cy="133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45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34603" y="7471360"/>
            <a:ext cx="304571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20353" y="7471360"/>
            <a:ext cx="304571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27478" y="7471360"/>
            <a:ext cx="304571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035" y="3620996"/>
            <a:ext cx="6007607" cy="11333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69334" y="5063418"/>
            <a:ext cx="1821011" cy="200376"/>
          </a:xfrm>
        </p:spPr>
        <p:txBody>
          <a:bodyPr wrap="none">
            <a:spAutoFit/>
          </a:bodyPr>
          <a:lstStyle>
            <a:lvl1pPr marL="0" indent="0" algn="ctr">
              <a:buNone/>
              <a:defRPr sz="1302" cap="all" baseline="0">
                <a:solidFill>
                  <a:schemeClr val="accent1"/>
                </a:solidFill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74040" y="6084686"/>
            <a:ext cx="211596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13228" y="6658560"/>
            <a:ext cx="1933222" cy="133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8812" y="5748803"/>
            <a:ext cx="242054" cy="133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6745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1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35" y="3620996"/>
            <a:ext cx="6007607" cy="113338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4039" y="6096239"/>
            <a:ext cx="211596" cy="1335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79475" y="273050"/>
            <a:ext cx="542925" cy="603250"/>
          </a:xfrm>
          <a:prstGeom prst="rect">
            <a:avLst/>
          </a:prstGeom>
          <a:solidFill>
            <a:srgbClr val="C7DDF1"/>
          </a:solidFill>
          <a:ln>
            <a:solidFill>
              <a:srgbClr val="C7DD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4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567019" rtl="0" eaLnBrk="1" latinLnBrk="0" hangingPunct="1">
        <a:lnSpc>
          <a:spcPct val="90000"/>
        </a:lnSpc>
        <a:spcBef>
          <a:spcPct val="0"/>
        </a:spcBef>
        <a:buNone/>
        <a:defRPr sz="2728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567019" rtl="0" eaLnBrk="1" latinLnBrk="0" hangingPunct="1">
        <a:lnSpc>
          <a:spcPct val="100000"/>
        </a:lnSpc>
        <a:spcBef>
          <a:spcPts val="744"/>
        </a:spcBef>
        <a:spcAft>
          <a:spcPts val="744"/>
        </a:spcAft>
        <a:buFont typeface="Arial" panose="020B0604020202020204" pitchFamily="34" charset="0"/>
        <a:buNone/>
        <a:defRPr sz="868" kern="1200">
          <a:solidFill>
            <a:schemeClr val="accent1"/>
          </a:solidFill>
          <a:latin typeface="+mn-lt"/>
          <a:ea typeface="+mn-ea"/>
          <a:cs typeface="+mn-cs"/>
        </a:defRPr>
      </a:lvl1pPr>
      <a:lvl2pPr marL="224445" indent="-218539" algn="l" defTabSz="567019" rtl="0" eaLnBrk="1" latinLnBrk="0" hangingPunct="1">
        <a:lnSpc>
          <a:spcPct val="100000"/>
        </a:lnSpc>
        <a:spcBef>
          <a:spcPts val="310"/>
        </a:spcBef>
        <a:buClr>
          <a:schemeClr val="accent1"/>
        </a:buClr>
        <a:buFont typeface="Wingdings" panose="05000000000000000000" pitchFamily="2" charset="2"/>
        <a:buChar char="v"/>
        <a:defRPr sz="1116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667429" indent="-194913" algn="l" defTabSz="567019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Clr>
          <a:schemeClr val="accent1"/>
        </a:buClr>
        <a:buFont typeface="Wingdings" panose="05000000000000000000" pitchFamily="2" charset="2"/>
        <a:buChar char="Ø"/>
        <a:defRPr sz="992" kern="1200">
          <a:solidFill>
            <a:schemeClr val="bg2"/>
          </a:solidFill>
          <a:latin typeface="+mn-lt"/>
          <a:ea typeface="+mn-ea"/>
          <a:cs typeface="+mn-cs"/>
        </a:defRPr>
      </a:lvl3pPr>
      <a:lvl4pPr marL="945032" indent="-141755" algn="l" defTabSz="567019" rtl="0" eaLnBrk="1" latinLnBrk="0" hangingPunct="1">
        <a:lnSpc>
          <a:spcPct val="100000"/>
        </a:lnSpc>
        <a:spcBef>
          <a:spcPts val="186"/>
        </a:spcBef>
        <a:buClr>
          <a:schemeClr val="accent1"/>
        </a:buClr>
        <a:buFont typeface="Courier New" panose="02070309020205020404" pitchFamily="49" charset="0"/>
        <a:buChar char="o"/>
        <a:defRPr sz="868" kern="1200">
          <a:solidFill>
            <a:schemeClr val="bg2"/>
          </a:solidFill>
          <a:latin typeface="+mn-lt"/>
          <a:ea typeface="+mn-ea"/>
          <a:cs typeface="+mn-cs"/>
        </a:defRPr>
      </a:lvl4pPr>
      <a:lvl5pPr marL="1222636" indent="-141755" algn="l" defTabSz="567019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744" kern="1200">
          <a:solidFill>
            <a:schemeClr val="bg2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telle.raynal@cnes.fr" TargetMode="External"/><Relationship Id="rId2" Type="http://schemas.openxmlformats.org/officeDocument/2006/relationships/hyperlink" Target="https://enseignants-mediateurs.cnes.fr/fr/web/CNES-fr/7165-argotechno.php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stelle.raynal@cnes.f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1068" y="2079558"/>
            <a:ext cx="7037537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algn="ctr" defTabSz="567019">
              <a:lnSpc>
                <a:spcPct val="100000"/>
              </a:lnSpc>
              <a:spcBef>
                <a:spcPts val="744"/>
              </a:spcBef>
              <a:spcAft>
                <a:spcPts val="744"/>
              </a:spcAft>
              <a:buFont typeface="Arial" panose="020B0604020202020204" pitchFamily="34" charset="0"/>
              <a:buNone/>
              <a:defRPr sz="868">
                <a:solidFill>
                  <a:schemeClr val="accent1"/>
                </a:solidFill>
              </a:defRPr>
            </a:lvl1pPr>
            <a:lvl2pPr marL="224445" indent="-218539" defTabSz="567019">
              <a:lnSpc>
                <a:spcPct val="100000"/>
              </a:lnSpc>
              <a:spcBef>
                <a:spcPts val="31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defRPr sz="1116" b="1"/>
            </a:lvl2pPr>
            <a:lvl3pPr marL="667429" indent="-194913" defTabSz="567019">
              <a:lnSpc>
                <a:spcPct val="100000"/>
              </a:lnSpc>
              <a:spcBef>
                <a:spcPts val="0"/>
              </a:spcBef>
              <a:spcAft>
                <a:spcPts val="372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992">
                <a:solidFill>
                  <a:schemeClr val="bg2"/>
                </a:solidFill>
              </a:defRPr>
            </a:lvl3pPr>
            <a:lvl4pPr marL="945032" indent="-141755" defTabSz="567019">
              <a:lnSpc>
                <a:spcPct val="100000"/>
              </a:lnSpc>
              <a:spcBef>
                <a:spcPts val="186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868">
                <a:solidFill>
                  <a:schemeClr val="bg2"/>
                </a:solidFill>
              </a:defRPr>
            </a:lvl4pPr>
            <a:lvl5pPr marL="1222636" indent="-141755" defTabSz="56701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744">
                <a:solidFill>
                  <a:schemeClr val="bg2"/>
                </a:solidFill>
              </a:defRPr>
            </a:lvl5pPr>
            <a:lvl6pPr marL="1559303" indent="-141755" defTabSz="567019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/>
            </a:lvl6pPr>
            <a:lvl7pPr marL="1842813" indent="-141755" defTabSz="567019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/>
            </a:lvl7pPr>
            <a:lvl8pPr marL="2126323" indent="-141755" defTabSz="567019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/>
            </a:lvl8pPr>
            <a:lvl9pPr marL="2409833" indent="-141755" defTabSz="567019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/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1400" dirty="0"/>
              <a:t>Cette fiche permet de sélectionner les projets </a:t>
            </a:r>
            <a:r>
              <a:rPr lang="fr-FR" sz="1400" dirty="0" err="1"/>
              <a:t>ArgoTechno</a:t>
            </a:r>
            <a:r>
              <a:rPr lang="fr-FR" sz="1400" dirty="0"/>
              <a:t> qui seront accompagnés par le dispositif proposé par le </a:t>
            </a:r>
            <a:r>
              <a:rPr lang="fr-FR" sz="1400" dirty="0" smtClean="0"/>
              <a:t>CNES. Cette trame est là pour vous guider, et nous permettre de connaitre </a:t>
            </a:r>
            <a:r>
              <a:rPr lang="fr-FR" sz="1400" dirty="0" smtClean="0"/>
              <a:t>et de </a:t>
            </a:r>
            <a:r>
              <a:rPr lang="fr-FR" sz="1400" dirty="0" smtClean="0"/>
              <a:t>comprendre votre projet. N’hésitez pas à agrandir chaque cadre selon vos besoins, et répondre sur plusieurs pages si nécessaire.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/>
              <a:t>(</a:t>
            </a:r>
            <a:r>
              <a:rPr lang="fr-FR" sz="1400" dirty="0"/>
              <a:t>voir </a:t>
            </a:r>
            <a:r>
              <a:rPr lang="fr-FR" sz="1400" dirty="0">
                <a:hlinkClick r:id="rId2"/>
              </a:rPr>
              <a:t>https://</a:t>
            </a:r>
            <a:r>
              <a:rPr lang="fr-FR" sz="1400" dirty="0" smtClean="0">
                <a:hlinkClick r:id="rId2"/>
              </a:rPr>
              <a:t>enseignants-mediateurs.cnes.fr/fr/web/CNES-fr/7165-argotechno.php</a:t>
            </a:r>
            <a:r>
              <a:rPr lang="fr-FR" sz="1400" dirty="0" smtClean="0"/>
              <a:t> 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fr-FR" sz="1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1400" dirty="0" err="1"/>
              <a:t>ArgoTechno</a:t>
            </a:r>
            <a:r>
              <a:rPr lang="fr-FR" sz="1400" dirty="0"/>
              <a:t> propose aux classes, selon le support, de concevoir, construire et expérimenter en situation réelle des capteurs ou/et leur bouée expérimentale dans le cadre d’un projet d’étude de </a:t>
            </a:r>
            <a:r>
              <a:rPr lang="fr-FR" sz="1400" dirty="0" smtClean="0"/>
              <a:t>l'océan (</a:t>
            </a:r>
            <a:r>
              <a:rPr lang="fr-FR" sz="1400" dirty="0" err="1" smtClean="0"/>
              <a:t>Argocéan</a:t>
            </a:r>
            <a:r>
              <a:rPr lang="fr-FR" sz="1400" dirty="0" smtClean="0"/>
              <a:t>) </a:t>
            </a:r>
            <a:r>
              <a:rPr lang="fr-FR" sz="1400" dirty="0"/>
              <a:t>ou des eaux </a:t>
            </a:r>
            <a:r>
              <a:rPr lang="fr-FR" sz="1400" dirty="0" smtClean="0"/>
              <a:t>continentales (</a:t>
            </a:r>
            <a:r>
              <a:rPr lang="fr-FR" sz="1400" dirty="0" err="1" smtClean="0"/>
              <a:t>ArgoHydro</a:t>
            </a:r>
            <a:r>
              <a:rPr lang="fr-FR" sz="1400" dirty="0" smtClean="0"/>
              <a:t>). </a:t>
            </a:r>
            <a:endParaRPr lang="fr-FR" sz="1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fr-FR" sz="1400" u="sng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/>
              <a:t> </a:t>
            </a:r>
            <a:endParaRPr lang="fr-FR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2066780" y="1694976"/>
            <a:ext cx="3426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accent1"/>
                </a:solidFill>
              </a:rPr>
              <a:t>A retourner à : </a:t>
            </a:r>
            <a:r>
              <a:rPr lang="fr-FR" sz="1200" dirty="0" smtClean="0">
                <a:solidFill>
                  <a:schemeClr val="accent1"/>
                </a:solidFill>
                <a:hlinkClick r:id="rId3"/>
              </a:rPr>
              <a:t>estelle.raynal@cnes.fr</a:t>
            </a:r>
            <a:r>
              <a:rPr lang="fr-FR" sz="1200" dirty="0" smtClean="0">
                <a:solidFill>
                  <a:schemeClr val="accent1"/>
                </a:solidFill>
              </a:rPr>
              <a:t>  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1068" y="4280868"/>
            <a:ext cx="3438865" cy="31105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79836" y="4281909"/>
            <a:ext cx="3518769" cy="18564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779836" y="6216347"/>
            <a:ext cx="3518769" cy="11750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>
              <a:solidFill>
                <a:schemeClr val="accent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1068" y="7510948"/>
            <a:ext cx="7037537" cy="29623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13933" y="1325644"/>
            <a:ext cx="4809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Fiche candidature </a:t>
            </a:r>
            <a:r>
              <a:rPr lang="fr-FR" b="1" dirty="0" err="1" smtClean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ArgoTechno</a:t>
            </a:r>
            <a:r>
              <a:rPr lang="fr-FR" b="1" dirty="0" smtClean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 (1/2)</a:t>
            </a:r>
            <a:endParaRPr lang="fr-FR" dirty="0"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79836" y="4282815"/>
            <a:ext cx="35187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accent1"/>
                </a:solidFill>
              </a:rPr>
              <a:t>Titre du projet :</a:t>
            </a: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r>
              <a:rPr lang="fr-FR" sz="1600" dirty="0">
                <a:solidFill>
                  <a:schemeClr val="accent1"/>
                </a:solidFill>
              </a:rPr>
              <a:t> </a:t>
            </a:r>
          </a:p>
          <a:p>
            <a:r>
              <a:rPr lang="fr-FR" sz="1600" dirty="0">
                <a:solidFill>
                  <a:schemeClr val="accent1"/>
                </a:solidFill>
              </a:rPr>
              <a:t> </a:t>
            </a:r>
          </a:p>
          <a:p>
            <a:endParaRPr lang="fr-FR" sz="1600" dirty="0">
              <a:solidFill>
                <a:schemeClr val="accent1"/>
              </a:solidFill>
            </a:endParaRPr>
          </a:p>
          <a:p>
            <a:endParaRPr lang="fr-FR" sz="1600" dirty="0"/>
          </a:p>
        </p:txBody>
      </p:sp>
      <p:sp>
        <p:nvSpPr>
          <p:cNvPr id="2048" name="Rectangle 2047"/>
          <p:cNvSpPr/>
          <p:nvPr/>
        </p:nvSpPr>
        <p:spPr>
          <a:xfrm>
            <a:off x="3779835" y="6258231"/>
            <a:ext cx="35187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</a:rPr>
              <a:t>Classe(s) concernée(s) :</a:t>
            </a:r>
          </a:p>
          <a:p>
            <a:endParaRPr lang="fr-FR" sz="1600" b="1" dirty="0">
              <a:solidFill>
                <a:schemeClr val="accent1"/>
              </a:solidFill>
            </a:endParaRPr>
          </a:p>
          <a:p>
            <a:endParaRPr lang="fr-FR" sz="1600" b="1" dirty="0">
              <a:solidFill>
                <a:schemeClr val="accent1"/>
              </a:solidFill>
            </a:endParaRPr>
          </a:p>
          <a:p>
            <a:r>
              <a:rPr lang="fr-FR" sz="1600" b="1" dirty="0" err="1">
                <a:solidFill>
                  <a:schemeClr val="accent1"/>
                </a:solidFill>
              </a:rPr>
              <a:t>Nbre</a:t>
            </a:r>
            <a:r>
              <a:rPr lang="fr-FR" sz="1600" b="1" dirty="0">
                <a:solidFill>
                  <a:schemeClr val="accent1"/>
                </a:solidFill>
              </a:rPr>
              <a:t> élèves impliqués :</a:t>
            </a:r>
          </a:p>
        </p:txBody>
      </p:sp>
      <p:sp>
        <p:nvSpPr>
          <p:cNvPr id="2049" name="Rectangle 2048"/>
          <p:cNvSpPr/>
          <p:nvPr/>
        </p:nvSpPr>
        <p:spPr>
          <a:xfrm>
            <a:off x="341312" y="7571257"/>
            <a:ext cx="69572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accent1"/>
                </a:solidFill>
              </a:rPr>
              <a:t>Résumé du projet dans ses grandes lignes :</a:t>
            </a: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 smtClean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r>
              <a:rPr lang="fr-FR" sz="1600" b="1" u="sng" dirty="0">
                <a:solidFill>
                  <a:schemeClr val="accent1"/>
                </a:solidFill>
              </a:rPr>
              <a:t>Problématique précise traitée dans le cadre de ce projet : </a:t>
            </a: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u="sng" dirty="0">
              <a:solidFill>
                <a:schemeClr val="accent1"/>
              </a:solidFill>
            </a:endParaRPr>
          </a:p>
          <a:p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2050" name="Rectangle 2049"/>
          <p:cNvSpPr/>
          <p:nvPr/>
        </p:nvSpPr>
        <p:spPr>
          <a:xfrm>
            <a:off x="301018" y="4280868"/>
            <a:ext cx="34388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chemeClr val="accent1"/>
                </a:solidFill>
              </a:rPr>
              <a:t>Coordonnées :</a:t>
            </a:r>
            <a:endParaRPr lang="fr-FR" sz="1600" dirty="0">
              <a:solidFill>
                <a:schemeClr val="accent1"/>
              </a:solidFill>
            </a:endParaRPr>
          </a:p>
          <a:p>
            <a:endParaRPr lang="fr-FR" sz="1400" dirty="0">
              <a:solidFill>
                <a:schemeClr val="accent1"/>
              </a:solidFill>
            </a:endParaRPr>
          </a:p>
          <a:p>
            <a:r>
              <a:rPr lang="fr-FR" sz="1400" dirty="0">
                <a:solidFill>
                  <a:schemeClr val="accent1"/>
                </a:solidFill>
              </a:rPr>
              <a:t>Nom de l’établissement ou école :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 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 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 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Code postal :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Ville : 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 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Enseignant(s) responsable(s) du projet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Nom prénom :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Mail :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Téléphone fixe :</a:t>
            </a:r>
          </a:p>
          <a:p>
            <a:r>
              <a:rPr lang="fr-FR" sz="1400" dirty="0">
                <a:solidFill>
                  <a:schemeClr val="accent1"/>
                </a:solidFill>
              </a:rPr>
              <a:t>Téléphone portable :</a:t>
            </a:r>
          </a:p>
        </p:txBody>
      </p:sp>
    </p:spTree>
    <p:extLst>
      <p:ext uri="{BB962C8B-B14F-4D97-AF65-F5344CB8AC3E}">
        <p14:creationId xmlns:p14="http://schemas.microsoft.com/office/powerpoint/2010/main" val="190035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066780" y="1694976"/>
            <a:ext cx="3426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accent1"/>
                </a:solidFill>
              </a:rPr>
              <a:t>A retourner à : </a:t>
            </a:r>
            <a:r>
              <a:rPr lang="fr-FR" sz="1200" dirty="0" smtClean="0">
                <a:solidFill>
                  <a:schemeClr val="accent1"/>
                </a:solidFill>
                <a:hlinkClick r:id="rId2"/>
              </a:rPr>
              <a:t>estelle.raynal@cnes.fr</a:t>
            </a:r>
            <a:r>
              <a:rPr lang="fr-FR" sz="1200" dirty="0" smtClean="0">
                <a:solidFill>
                  <a:schemeClr val="accent1"/>
                </a:solidFill>
              </a:rPr>
              <a:t>  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1068" y="2172665"/>
            <a:ext cx="7037537" cy="15357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13933" y="1325644"/>
            <a:ext cx="4809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Fiche candidature </a:t>
            </a:r>
            <a:r>
              <a:rPr lang="fr-FR" b="1" dirty="0" err="1" smtClean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ArgoTechno</a:t>
            </a:r>
            <a:r>
              <a:rPr lang="fr-FR" b="1" dirty="0" smtClean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 (2/2)</a:t>
            </a:r>
            <a:endParaRPr lang="fr-FR" dirty="0">
              <a:latin typeface="+mj-lt"/>
            </a:endParaRPr>
          </a:p>
        </p:txBody>
      </p:sp>
      <p:sp>
        <p:nvSpPr>
          <p:cNvPr id="2049" name="Rectangle 2048"/>
          <p:cNvSpPr/>
          <p:nvPr/>
        </p:nvSpPr>
        <p:spPr>
          <a:xfrm>
            <a:off x="341312" y="2254187"/>
            <a:ext cx="69572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solidFill>
                  <a:schemeClr val="accent1"/>
                </a:solidFill>
              </a:rPr>
              <a:t>Lien d’acquisition des données :</a:t>
            </a:r>
            <a:r>
              <a:rPr lang="fr-FR" sz="1400" i="1" dirty="0" smtClean="0">
                <a:solidFill>
                  <a:schemeClr val="accent1"/>
                </a:solidFill>
              </a:rPr>
              <a:t> Dans quel(s) courants marins, embouchures, zone côtière, </a:t>
            </a:r>
            <a:r>
              <a:rPr lang="fr-FR" sz="1400" i="1" dirty="0" smtClean="0">
                <a:solidFill>
                  <a:schemeClr val="accent1"/>
                </a:solidFill>
              </a:rPr>
              <a:t>lac ou </a:t>
            </a:r>
            <a:r>
              <a:rPr lang="fr-FR" sz="1400" i="1" dirty="0" smtClean="0">
                <a:solidFill>
                  <a:schemeClr val="accent1"/>
                </a:solidFill>
              </a:rPr>
              <a:t>cours d’eau les acquisitions de données sont envisagées ?</a:t>
            </a: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1066" y="3789924"/>
            <a:ext cx="7037537" cy="18573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310" y="3841355"/>
            <a:ext cx="6957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solidFill>
                  <a:schemeClr val="accent1"/>
                </a:solidFill>
              </a:rPr>
              <a:t>Développements techniques :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400" i="1" dirty="0" smtClean="0">
                <a:solidFill>
                  <a:schemeClr val="accent1"/>
                </a:solidFill>
              </a:rPr>
              <a:t>Liste </a:t>
            </a:r>
            <a:r>
              <a:rPr lang="fr-FR" sz="1400" i="1" dirty="0">
                <a:solidFill>
                  <a:schemeClr val="accent1"/>
                </a:solidFill>
              </a:rPr>
              <a:t>des capteurs envisagés, paramètres mesurés, technologies employées (gamme de mesure, analogique, </a:t>
            </a:r>
            <a:r>
              <a:rPr lang="fr-FR" sz="1400" i="1" dirty="0" smtClean="0">
                <a:solidFill>
                  <a:schemeClr val="accent1"/>
                </a:solidFill>
              </a:rPr>
              <a:t>numérique). Envisagez-vous </a:t>
            </a:r>
            <a:r>
              <a:rPr lang="fr-FR" sz="1400" i="1" dirty="0">
                <a:solidFill>
                  <a:schemeClr val="accent1"/>
                </a:solidFill>
              </a:rPr>
              <a:t>un développement technique supplémentaire </a:t>
            </a:r>
            <a:r>
              <a:rPr lang="fr-FR" sz="1400" i="1" dirty="0" smtClean="0">
                <a:solidFill>
                  <a:schemeClr val="accent1"/>
                </a:solidFill>
              </a:rPr>
              <a:t>(projet </a:t>
            </a:r>
            <a:r>
              <a:rPr lang="fr-FR" sz="1400" i="1" dirty="0" err="1" smtClean="0">
                <a:solidFill>
                  <a:schemeClr val="accent1"/>
                </a:solidFill>
              </a:rPr>
              <a:t>Boopy</a:t>
            </a:r>
            <a:r>
              <a:rPr lang="fr-FR" sz="1400" i="1" dirty="0" smtClean="0">
                <a:solidFill>
                  <a:schemeClr val="accent1"/>
                </a:solidFill>
              </a:rPr>
              <a:t>) </a:t>
            </a:r>
            <a:r>
              <a:rPr lang="fr-FR" sz="1400" i="1" dirty="0">
                <a:solidFill>
                  <a:schemeClr val="accent1"/>
                </a:solidFill>
              </a:rPr>
              <a:t>?</a:t>
            </a:r>
          </a:p>
          <a:p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1066" y="5728791"/>
            <a:ext cx="7037537" cy="205697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310" y="5810314"/>
            <a:ext cx="695729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solidFill>
                  <a:schemeClr val="accent1"/>
                </a:solidFill>
              </a:rPr>
              <a:t>Support CNES souhaité :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400" i="1" dirty="0" smtClean="0">
                <a:solidFill>
                  <a:schemeClr val="accent1"/>
                </a:solidFill>
              </a:rPr>
              <a:t>Support </a:t>
            </a:r>
            <a:r>
              <a:rPr lang="fr-FR" sz="1400" i="1" dirty="0" smtClean="0">
                <a:solidFill>
                  <a:schemeClr val="accent1"/>
                </a:solidFill>
              </a:rPr>
              <a:t>technique, accompagnement de mise à l’eau, accompagnement pour trouver une problématique, etc</a:t>
            </a:r>
            <a:r>
              <a:rPr lang="fr-FR" sz="1400" i="1" dirty="0" smtClean="0">
                <a:solidFill>
                  <a:schemeClr val="accent1"/>
                </a:solidFill>
              </a:rPr>
              <a:t>…</a:t>
            </a:r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61064" y="7867287"/>
            <a:ext cx="7037537" cy="25805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1308" y="7948811"/>
            <a:ext cx="695729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solidFill>
                  <a:schemeClr val="accent1"/>
                </a:solidFill>
              </a:rPr>
              <a:t>Calendrier :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400" i="1" dirty="0">
                <a:solidFill>
                  <a:schemeClr val="accent1"/>
                </a:solidFill>
              </a:rPr>
              <a:t>Quel calendrier global prévoyez-vous (pluriannuel possible) :</a:t>
            </a:r>
          </a:p>
          <a:p>
            <a:r>
              <a:rPr lang="fr-FR" sz="1400" i="1" dirty="0">
                <a:solidFill>
                  <a:schemeClr val="accent1"/>
                </a:solidFill>
              </a:rPr>
              <a:t>(Trame proposée pour vous guider)</a:t>
            </a:r>
          </a:p>
          <a:p>
            <a:endParaRPr lang="fr-FR" sz="1400" i="1" dirty="0">
              <a:solidFill>
                <a:schemeClr val="accent1"/>
              </a:solidFill>
            </a:endParaRPr>
          </a:p>
          <a:p>
            <a:r>
              <a:rPr lang="fr-FR" sz="1400" i="1" dirty="0">
                <a:solidFill>
                  <a:schemeClr val="accent1"/>
                </a:solidFill>
              </a:rPr>
              <a:t>1/ Etude du projet </a:t>
            </a:r>
          </a:p>
          <a:p>
            <a:r>
              <a:rPr lang="fr-FR" sz="1400" i="1" dirty="0">
                <a:solidFill>
                  <a:schemeClr val="accent1"/>
                </a:solidFill>
              </a:rPr>
              <a:t>2/ Réalisation de </a:t>
            </a:r>
            <a:r>
              <a:rPr lang="fr-FR" sz="1400" i="1" dirty="0" smtClean="0">
                <a:solidFill>
                  <a:schemeClr val="accent1"/>
                </a:solidFill>
              </a:rPr>
              <a:t>prototypes</a:t>
            </a:r>
            <a:endParaRPr lang="fr-FR" sz="1400" i="1" dirty="0">
              <a:solidFill>
                <a:schemeClr val="accent1"/>
              </a:solidFill>
            </a:endParaRPr>
          </a:p>
          <a:p>
            <a:r>
              <a:rPr lang="fr-FR" sz="1400" i="1" dirty="0">
                <a:solidFill>
                  <a:schemeClr val="accent1"/>
                </a:solidFill>
              </a:rPr>
              <a:t>3/ Réalisation des montages de la mission </a:t>
            </a:r>
          </a:p>
          <a:p>
            <a:r>
              <a:rPr lang="fr-FR" sz="1400" i="1" dirty="0">
                <a:solidFill>
                  <a:schemeClr val="accent1"/>
                </a:solidFill>
              </a:rPr>
              <a:t>4/ Déroulement de la </a:t>
            </a:r>
            <a:r>
              <a:rPr lang="fr-FR" sz="1400" i="1" dirty="0" smtClean="0">
                <a:solidFill>
                  <a:schemeClr val="accent1"/>
                </a:solidFill>
              </a:rPr>
              <a:t>mission</a:t>
            </a:r>
            <a:endParaRPr lang="fr-FR" sz="1400" i="1" dirty="0">
              <a:solidFill>
                <a:schemeClr val="accent1"/>
              </a:solidFill>
            </a:endParaRPr>
          </a:p>
          <a:p>
            <a:r>
              <a:rPr lang="fr-FR" sz="1400" i="1" dirty="0">
                <a:solidFill>
                  <a:schemeClr val="accent1"/>
                </a:solidFill>
              </a:rPr>
              <a:t>5/ Compte-rendu de </a:t>
            </a:r>
            <a:r>
              <a:rPr lang="fr-FR" sz="1400" i="1" dirty="0" smtClean="0">
                <a:solidFill>
                  <a:schemeClr val="accent1"/>
                </a:solidFill>
              </a:rPr>
              <a:t>mission</a:t>
            </a:r>
            <a:endParaRPr lang="fr-FR" sz="1400" i="1" dirty="0">
              <a:solidFill>
                <a:schemeClr val="accent1"/>
              </a:solidFill>
            </a:endParaRPr>
          </a:p>
          <a:p>
            <a:r>
              <a:rPr lang="fr-FR" sz="1400" i="1" dirty="0">
                <a:solidFill>
                  <a:schemeClr val="accent1"/>
                </a:solidFill>
              </a:rPr>
              <a:t>6/ Présentation des résultats au rassemblement annuel </a:t>
            </a:r>
            <a:r>
              <a:rPr lang="fr-FR" sz="1400" i="1" dirty="0" err="1">
                <a:solidFill>
                  <a:schemeClr val="accent1"/>
                </a:solidFill>
              </a:rPr>
              <a:t>Argonautica</a:t>
            </a:r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  <a:p>
            <a:endParaRPr lang="fr-FR" sz="1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943"/>
      </p:ext>
    </p:extLst>
  </p:cSld>
  <p:clrMapOvr>
    <a:masterClrMapping/>
  </p:clrMapOvr>
</p:sld>
</file>

<file path=ppt/theme/theme1.xml><?xml version="1.0" encoding="utf-8"?>
<a:theme xmlns:a="http://schemas.openxmlformats.org/drawingml/2006/main" name="CN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ES" id="{6C2B54B5-0E96-4D6B-B0C4-8C00C68B4A9D}" vid="{FDAD1AC9-5F68-4681-904D-B85F6B79C0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CNES</Template>
  <TotalTime>129</TotalTime>
  <Words>339</Words>
  <Application>Microsoft Office PowerPoint</Application>
  <PresentationFormat>Personnalisé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Courier New</vt:lpstr>
      <vt:lpstr>Wingdings</vt:lpstr>
      <vt:lpstr>CNES</vt:lpstr>
      <vt:lpstr>Présentation PowerPoint</vt:lpstr>
      <vt:lpstr>Présentation PowerPoint</vt:lpstr>
    </vt:vector>
  </TitlesOfParts>
  <Company>CNES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Thebault Malo</dc:creator>
  <dc:description/>
  <cp:lastModifiedBy>Raynal Estelle</cp:lastModifiedBy>
  <cp:revision>23</cp:revision>
  <cp:lastPrinted>2022-07-29T09:30:09Z</cp:lastPrinted>
  <dcterms:created xsi:type="dcterms:W3CDTF">2022-07-27T15:05:32Z</dcterms:created>
  <dcterms:modified xsi:type="dcterms:W3CDTF">2022-09-05T10:28:45Z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Personnalisé</vt:lpwstr>
  </property>
  <property fmtid="{D5CDD505-2E9C-101B-9397-08002B2CF9AE}" pid="3" name="Slides">
    <vt:i4>1</vt:i4>
  </property>
</Properties>
</file>