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42847-3DEE-4EDB-9836-360DE793F0C1}" type="datetimeFigureOut">
              <a:rPr lang="fr-FR" smtClean="0"/>
              <a:t>13/02/2014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33EC4-6DC5-40EE-B44F-A40F74E07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9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9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499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60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704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06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90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373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9553575" y="-6470650"/>
            <a:ext cx="19108738" cy="1433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475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577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680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78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88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98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08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6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4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260350"/>
            <a:ext cx="2016125" cy="5832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5895975" cy="5832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82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27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89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>
                <a:solidFill>
                  <a:srgbClr val="FFFFFF"/>
                </a:solidFill>
              </a:rPr>
              <a:t>C. DONNY - CNES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127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9A2FF013-825E-4AD6-92D3-D15B025A82F4}" type="slidenum">
              <a:rPr lang="en-GB">
                <a:solidFill>
                  <a:srgbClr val="FFFFFF"/>
                </a:solidFill>
              </a:rPr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0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82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3250" cy="45243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27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89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>
                <a:solidFill>
                  <a:srgbClr val="FFFFFF"/>
                </a:solidFill>
              </a:rPr>
              <a:t>C. DONNY - CNES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127250" cy="471488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4C12D9DA-1E6D-4F7D-8810-C38D58CF8C64}" type="slidenum">
              <a:rPr lang="en-GB">
                <a:solidFill>
                  <a:srgbClr val="FFFFFF"/>
                </a:solidFill>
              </a:rPr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4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3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160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1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62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59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495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u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val 5"/>
          <p:cNvSpPr>
            <a:spLocks noChangeArrowheads="1"/>
          </p:cNvSpPr>
          <p:nvPr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Oval 7"/>
          <p:cNvSpPr>
            <a:spLocks noChangeArrowheads="1"/>
          </p:cNvSpPr>
          <p:nvPr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31" name="Text Box 54"/>
          <p:cNvSpPr txBox="1">
            <a:spLocks noChangeArrowheads="1"/>
          </p:cNvSpPr>
          <p:nvPr/>
        </p:nvSpPr>
        <p:spPr bwMode="auto">
          <a:xfrm>
            <a:off x="468313" y="6524625"/>
            <a:ext cx="54514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800" dirty="0" smtClean="0">
                <a:solidFill>
                  <a:srgbClr val="808080"/>
                </a:solidFill>
                <a:ea typeface="ヒラギノ角ゴ Pro W3" charset="-128"/>
              </a:rPr>
              <a:t>Espace c’est Classe – Le système solaire – Christophe </a:t>
            </a:r>
            <a:r>
              <a:rPr lang="fr-FR" sz="800" dirty="0" err="1" smtClean="0">
                <a:solidFill>
                  <a:srgbClr val="808080"/>
                </a:solidFill>
                <a:ea typeface="ヒラギノ角ゴ Pro W3" charset="-128"/>
              </a:rPr>
              <a:t>Donny</a:t>
            </a:r>
            <a:endParaRPr lang="fr-FR" sz="800" dirty="0" smtClean="0">
              <a:solidFill>
                <a:srgbClr val="80808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8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jmm45.free.fr/index.htm" TargetMode="External"/><Relationship Id="rId3" Type="http://schemas.openxmlformats.org/officeDocument/2006/relationships/hyperlink" Target="http://www.planete-astronomie.com/" TargetMode="External"/><Relationship Id="rId7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strosurf.com/luxorion/menu-astronomie-enfant.htm" TargetMode="External"/><Relationship Id="rId5" Type="http://schemas.openxmlformats.org/officeDocument/2006/relationships/hyperlink" Target="http://www.astrosurf.com/luxorion/menu-dossiers.htm" TargetMode="External"/><Relationship Id="rId4" Type="http://schemas.openxmlformats.org/officeDocument/2006/relationships/hyperlink" Target="http://www.astrofiles.net/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5" descr="fond-ecran-lever-de-soleil-vu-de-l--e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905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re 2"/>
          <p:cNvSpPr>
            <a:spLocks noGrp="1"/>
          </p:cNvSpPr>
          <p:nvPr>
            <p:ph type="ctrTitle"/>
          </p:nvPr>
        </p:nvSpPr>
        <p:spPr bwMode="auto">
          <a:xfrm>
            <a:off x="679450" y="1697037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ESPACE C’EST CLASSE</a:t>
            </a:r>
            <a:b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LE SYSTÈME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SOLAIRE</a:t>
            </a:r>
            <a:b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fr-FR" sz="3200" baseline="30000" dirty="0" smtClean="0">
                <a:solidFill>
                  <a:schemeClr val="accent3">
                    <a:lumMod val="75000"/>
                  </a:schemeClr>
                </a:solidFill>
              </a:rPr>
              <a:t>ème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  partie </a:t>
            </a:r>
            <a:endParaRPr lang="fr-FR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48" name="Sous-titre 3"/>
          <p:cNvSpPr>
            <a:spLocks noGrp="1"/>
          </p:cNvSpPr>
          <p:nvPr>
            <p:ph type="subTitle" idx="1"/>
          </p:nvPr>
        </p:nvSpPr>
        <p:spPr>
          <a:xfrm>
            <a:off x="1365250" y="4581128"/>
            <a:ext cx="6400800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Christophe DONNY</a:t>
            </a:r>
          </a:p>
          <a:p>
            <a:pPr eaLnBrk="1" hangingPunct="1"/>
            <a:r>
              <a:rPr lang="fr-FR" dirty="0" smtClean="0"/>
              <a:t>CNES, Toulouse</a:t>
            </a:r>
          </a:p>
        </p:txBody>
      </p:sp>
      <p:pic>
        <p:nvPicPr>
          <p:cNvPr id="6149" name="Picture 15" descr="Co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4157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07504" y="1772816"/>
            <a:ext cx="3956050" cy="4464050"/>
          </a:xfrm>
        </p:spPr>
        <p:txBody>
          <a:bodyPr/>
          <a:lstStyle/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b="1" i="1" dirty="0" smtClean="0">
                <a:solidFill>
                  <a:schemeClr val="tx2"/>
                </a:solidFill>
              </a:rPr>
              <a:t>Pluton </a:t>
            </a:r>
            <a:r>
              <a:rPr lang="en-GB" sz="1500" b="1" i="1" dirty="0" err="1" smtClean="0">
                <a:solidFill>
                  <a:schemeClr val="tx2"/>
                </a:solidFill>
              </a:rPr>
              <a:t>n’est</a:t>
            </a:r>
            <a:r>
              <a:rPr lang="en-GB" sz="1500" b="1" i="1" dirty="0" smtClean="0">
                <a:solidFill>
                  <a:schemeClr val="tx2"/>
                </a:solidFill>
              </a:rPr>
              <a:t> plus </a:t>
            </a:r>
            <a:r>
              <a:rPr lang="en-GB" sz="1500" b="1" i="1" dirty="0" err="1" smtClean="0">
                <a:solidFill>
                  <a:schemeClr val="tx2"/>
                </a:solidFill>
              </a:rPr>
              <a:t>classée</a:t>
            </a:r>
            <a:r>
              <a:rPr lang="en-GB" sz="1500" b="1" i="1" dirty="0" smtClean="0">
                <a:solidFill>
                  <a:schemeClr val="tx2"/>
                </a:solidFill>
              </a:rPr>
              <a:t> </a:t>
            </a:r>
            <a:r>
              <a:rPr lang="en-GB" sz="1500" b="1" i="1" dirty="0" err="1" smtClean="0">
                <a:solidFill>
                  <a:schemeClr val="tx2"/>
                </a:solidFill>
              </a:rPr>
              <a:t>dans</a:t>
            </a:r>
            <a:r>
              <a:rPr lang="en-GB" sz="1500" b="1" i="1" dirty="0" smtClean="0">
                <a:solidFill>
                  <a:schemeClr val="tx2"/>
                </a:solidFill>
              </a:rPr>
              <a:t> </a:t>
            </a:r>
            <a:r>
              <a:rPr lang="en-GB" sz="1500" b="1" i="1" dirty="0" smtClean="0">
                <a:solidFill>
                  <a:schemeClr val="tx2"/>
                </a:solidFill>
              </a:rPr>
              <a:t>les planètes </a:t>
            </a:r>
            <a:r>
              <a:rPr lang="en-GB" sz="1500" b="1" i="1" dirty="0" err="1" smtClean="0">
                <a:solidFill>
                  <a:schemeClr val="tx2"/>
                </a:solidFill>
              </a:rPr>
              <a:t>depuis</a:t>
            </a:r>
            <a:r>
              <a:rPr lang="en-GB" sz="1500" b="1" i="1" dirty="0" smtClean="0">
                <a:solidFill>
                  <a:schemeClr val="tx2"/>
                </a:solidFill>
              </a:rPr>
              <a:t> 2006 car pas </a:t>
            </a:r>
            <a:r>
              <a:rPr lang="en-GB" sz="1500" b="1" i="1" dirty="0" err="1" smtClean="0">
                <a:solidFill>
                  <a:schemeClr val="tx2"/>
                </a:solidFill>
              </a:rPr>
              <a:t>assez</a:t>
            </a:r>
            <a:r>
              <a:rPr lang="en-GB" sz="1500" b="1" i="1" dirty="0" smtClean="0">
                <a:solidFill>
                  <a:schemeClr val="tx2"/>
                </a:solidFill>
              </a:rPr>
              <a:t> massive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Il y fait </a:t>
            </a:r>
            <a:r>
              <a:rPr lang="en-GB" sz="1500" dirty="0" err="1" smtClean="0">
                <a:solidFill>
                  <a:schemeClr val="tx2"/>
                </a:solidFill>
              </a:rPr>
              <a:t>froid</a:t>
            </a:r>
            <a:r>
              <a:rPr lang="en-GB" sz="1500" dirty="0" smtClean="0">
                <a:solidFill>
                  <a:schemeClr val="tx2"/>
                </a:solidFill>
              </a:rPr>
              <a:t> -230°C.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Une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journée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dure</a:t>
            </a:r>
            <a:r>
              <a:rPr lang="en-GB" sz="1500" dirty="0" smtClean="0">
                <a:solidFill>
                  <a:schemeClr val="tx2"/>
                </a:solidFill>
              </a:rPr>
              <a:t> 6 </a:t>
            </a:r>
            <a:r>
              <a:rPr lang="en-GB" sz="1500" dirty="0" err="1" smtClean="0">
                <a:solidFill>
                  <a:schemeClr val="tx2"/>
                </a:solidFill>
              </a:rPr>
              <a:t>jours</a:t>
            </a:r>
            <a:r>
              <a:rPr lang="en-GB" sz="1500" dirty="0" smtClean="0">
                <a:solidFill>
                  <a:schemeClr val="tx2"/>
                </a:solidFill>
              </a:rPr>
              <a:t>,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tourne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endParaRPr lang="en-GB" sz="15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dans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smtClean="0">
                <a:solidFill>
                  <a:schemeClr val="tx2"/>
                </a:solidFill>
              </a:rPr>
              <a:t>le </a:t>
            </a:r>
            <a:r>
              <a:rPr lang="en-GB" sz="1500" dirty="0" err="1" smtClean="0">
                <a:solidFill>
                  <a:schemeClr val="tx2"/>
                </a:solidFill>
              </a:rPr>
              <a:t>sens</a:t>
            </a:r>
            <a:r>
              <a:rPr lang="en-GB" sz="1500" dirty="0" smtClean="0">
                <a:solidFill>
                  <a:schemeClr val="tx2"/>
                </a:solidFill>
              </a:rPr>
              <a:t> contraire.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fait le tour du </a:t>
            </a:r>
            <a:r>
              <a:rPr lang="en-GB" sz="1500" dirty="0" err="1" smtClean="0">
                <a:solidFill>
                  <a:schemeClr val="tx2"/>
                </a:solidFill>
              </a:rPr>
              <a:t>soleil</a:t>
            </a:r>
            <a:r>
              <a:rPr lang="en-GB" sz="1500" dirty="0" smtClean="0">
                <a:solidFill>
                  <a:schemeClr val="tx2"/>
                </a:solidFill>
              </a:rPr>
              <a:t> en 250 ans.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On a </a:t>
            </a:r>
            <a:r>
              <a:rPr lang="en-GB" sz="1500" dirty="0" err="1" smtClean="0">
                <a:solidFill>
                  <a:schemeClr val="tx2"/>
                </a:solidFill>
              </a:rPr>
              <a:t>aussi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découvert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d’autre</a:t>
            </a:r>
            <a:r>
              <a:rPr lang="en-GB" sz="1500" dirty="0" smtClean="0">
                <a:solidFill>
                  <a:schemeClr val="tx2"/>
                </a:solidFill>
              </a:rPr>
              <a:t> corps du </a:t>
            </a:r>
            <a:endParaRPr lang="en-GB" sz="15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smtClean="0">
                <a:solidFill>
                  <a:schemeClr val="tx2"/>
                </a:solidFill>
              </a:rPr>
              <a:t>type.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 smtClean="0">
              <a:solidFill>
                <a:schemeClr val="tx2"/>
              </a:solidFill>
            </a:endParaRPr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4769275" cy="34563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960" y="764703"/>
            <a:ext cx="4405373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Pluton et les planètes naines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37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Maintenant</a:t>
            </a:r>
            <a:r>
              <a:rPr lang="en-GB" dirty="0" smtClean="0"/>
              <a:t> </a:t>
            </a:r>
            <a:r>
              <a:rPr lang="en-GB" dirty="0" err="1" smtClean="0"/>
              <a:t>essayons</a:t>
            </a:r>
            <a:r>
              <a:rPr lang="en-GB" dirty="0" smtClean="0"/>
              <a:t> </a:t>
            </a:r>
            <a:r>
              <a:rPr lang="en-GB" dirty="0" err="1" smtClean="0"/>
              <a:t>d’évaluer</a:t>
            </a:r>
            <a:r>
              <a:rPr lang="en-GB" dirty="0" smtClean="0"/>
              <a:t> les </a:t>
            </a:r>
            <a:r>
              <a:rPr lang="en-GB" dirty="0" err="1" smtClean="0"/>
              <a:t>tailles</a:t>
            </a:r>
            <a:r>
              <a:rPr lang="en-GB" dirty="0" smtClean="0"/>
              <a:t> des </a:t>
            </a:r>
            <a:r>
              <a:rPr lang="en-GB" dirty="0" err="1" smtClean="0"/>
              <a:t>différents</a:t>
            </a:r>
            <a:r>
              <a:rPr lang="en-GB" dirty="0" smtClean="0"/>
              <a:t> </a:t>
            </a:r>
            <a:r>
              <a:rPr lang="en-GB" dirty="0" err="1" smtClean="0"/>
              <a:t>objets</a:t>
            </a:r>
            <a:r>
              <a:rPr lang="en-GB" dirty="0" smtClean="0"/>
              <a:t> du </a:t>
            </a:r>
            <a:r>
              <a:rPr lang="en-GB" dirty="0" err="1" smtClean="0"/>
              <a:t>système</a:t>
            </a:r>
            <a:r>
              <a:rPr lang="en-GB" dirty="0" smtClean="0"/>
              <a:t> </a:t>
            </a:r>
            <a:r>
              <a:rPr lang="en-GB" dirty="0" err="1" smtClean="0"/>
              <a:t>solaire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nous </a:t>
            </a:r>
            <a:r>
              <a:rPr lang="en-GB" dirty="0" err="1" smtClean="0"/>
              <a:t>venons</a:t>
            </a:r>
            <a:r>
              <a:rPr lang="en-GB" dirty="0" smtClean="0"/>
              <a:t> de </a:t>
            </a:r>
            <a:r>
              <a:rPr lang="en-GB" dirty="0" err="1" smtClean="0"/>
              <a:t>voir</a:t>
            </a:r>
            <a:r>
              <a:rPr lang="en-GB" dirty="0" smtClean="0"/>
              <a:t> </a:t>
            </a:r>
            <a:r>
              <a:rPr lang="en-GB" dirty="0" err="1" smtClean="0"/>
              <a:t>ainsi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leur</a:t>
            </a:r>
            <a:r>
              <a:rPr lang="en-GB" dirty="0" smtClean="0"/>
              <a:t> distances </a:t>
            </a:r>
            <a:r>
              <a:rPr lang="en-GB" dirty="0" err="1" smtClean="0"/>
              <a:t>respectives</a:t>
            </a:r>
            <a:endParaRPr lang="en-GB" dirty="0" smtClean="0"/>
          </a:p>
          <a:p>
            <a:pPr marL="0" indent="0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 marL="0" indent="0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 marL="0" indent="0" algn="ctr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C000"/>
                </a:solidFill>
              </a:rPr>
              <a:t>Au travail…</a:t>
            </a:r>
          </a:p>
          <a:p>
            <a:pPr marL="0" indent="0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600200"/>
            <a:ext cx="8229600" cy="4972050"/>
          </a:xfrm>
          <a:prstGeom prst="rect">
            <a:avLst/>
          </a:prstGeom>
        </p:spPr>
        <p:txBody>
          <a:bodyPr/>
          <a:lstStyle/>
          <a:p>
            <a:pPr marL="336550" indent="-33655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kern="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5292080" y="548680"/>
            <a:ext cx="2836033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Travaux pratiques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7034037" cy="527382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548680"/>
            <a:ext cx="4456669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Comparons un peu les tailles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468313" y="1689100"/>
            <a:ext cx="8351837" cy="4549775"/>
            <a:chOff x="295" y="1117"/>
            <a:chExt cx="5261" cy="2866"/>
          </a:xfrm>
        </p:grpSpPr>
        <p:sp>
          <p:nvSpPr>
            <p:cNvPr id="37892" name="Rectangle 3"/>
            <p:cNvSpPr>
              <a:spLocks noChangeArrowheads="1"/>
            </p:cNvSpPr>
            <p:nvPr/>
          </p:nvSpPr>
          <p:spPr bwMode="auto">
            <a:xfrm>
              <a:off x="3686" y="1117"/>
              <a:ext cx="1870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Et vous vous mettez à:</a:t>
              </a:r>
            </a:p>
          </p:txBody>
        </p:sp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1991" y="1117"/>
              <a:ext cx="1695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Vous prenez:</a:t>
              </a:r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117"/>
              <a:ext cx="1696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Pour simuler :</a:t>
              </a:r>
            </a:p>
          </p:txBody>
        </p:sp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3686" y="3749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New york</a:t>
              </a:r>
            </a:p>
          </p:txBody>
        </p:sp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1991" y="3749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Ballon de foot</a:t>
              </a:r>
            </a:p>
          </p:txBody>
        </p:sp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295" y="3749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Prochaine étoile</a:t>
              </a:r>
            </a:p>
          </p:txBody>
        </p:sp>
        <p:sp>
          <p:nvSpPr>
            <p:cNvPr id="37898" name="Rectangle 9"/>
            <p:cNvSpPr>
              <a:spLocks noChangeArrowheads="1"/>
            </p:cNvSpPr>
            <p:nvPr/>
          </p:nvSpPr>
          <p:spPr bwMode="auto">
            <a:xfrm>
              <a:off x="3686" y="3517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800 m</a:t>
              </a:r>
            </a:p>
          </p:txBody>
        </p:sp>
        <p:sp>
          <p:nvSpPr>
            <p:cNvPr id="37899" name="Rectangle 10"/>
            <p:cNvSpPr>
              <a:spLocks noChangeArrowheads="1"/>
            </p:cNvSpPr>
            <p:nvPr/>
          </p:nvSpPr>
          <p:spPr bwMode="auto">
            <a:xfrm>
              <a:off x="1991" y="3517"/>
              <a:ext cx="1695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Bille de stylo</a:t>
              </a:r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295" y="3517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Pluton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3686" y="3284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600 m</a:t>
              </a: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1991" y="3284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Bille</a:t>
              </a: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295" y="3284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Neptune</a:t>
              </a: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3686" y="3051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400 m</a:t>
              </a: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1991" y="3051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Bille</a:t>
              </a:r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295" y="3051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Uranus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686" y="2818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200 m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91" y="2818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Calot</a:t>
              </a: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295" y="2818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Saturne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3686" y="2586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110 m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1991" y="2586"/>
              <a:ext cx="1695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Calot</a:t>
              </a: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295" y="2586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Jupiter</a:t>
              </a: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3686" y="2353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32 m </a:t>
              </a: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1991" y="2353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Mini perle</a:t>
              </a:r>
            </a:p>
          </p:txBody>
        </p:sp>
        <p:sp>
          <p:nvSpPr>
            <p:cNvPr id="37915" name="Rectangle 26"/>
            <p:cNvSpPr>
              <a:spLocks noChangeArrowheads="1"/>
            </p:cNvSpPr>
            <p:nvPr/>
          </p:nvSpPr>
          <p:spPr bwMode="auto">
            <a:xfrm>
              <a:off x="295" y="2353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Mars</a:t>
              </a:r>
            </a:p>
          </p:txBody>
        </p:sp>
        <p:sp>
          <p:nvSpPr>
            <p:cNvPr id="37916" name="Rectangle 27"/>
            <p:cNvSpPr>
              <a:spLocks noChangeArrowheads="1"/>
            </p:cNvSpPr>
            <p:nvPr/>
          </p:nvSpPr>
          <p:spPr bwMode="auto">
            <a:xfrm>
              <a:off x="3686" y="2120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21 m</a:t>
              </a:r>
            </a:p>
          </p:txBody>
        </p:sp>
        <p:sp>
          <p:nvSpPr>
            <p:cNvPr id="37917" name="Rectangle 28"/>
            <p:cNvSpPr>
              <a:spLocks noChangeArrowheads="1"/>
            </p:cNvSpPr>
            <p:nvPr/>
          </p:nvSpPr>
          <p:spPr bwMode="auto">
            <a:xfrm>
              <a:off x="1991" y="2120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Perle</a:t>
              </a:r>
            </a:p>
          </p:txBody>
        </p:sp>
        <p:sp>
          <p:nvSpPr>
            <p:cNvPr id="37918" name="Rectangle 29"/>
            <p:cNvSpPr>
              <a:spLocks noChangeArrowheads="1"/>
            </p:cNvSpPr>
            <p:nvPr/>
          </p:nvSpPr>
          <p:spPr bwMode="auto">
            <a:xfrm>
              <a:off x="295" y="2120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Terre</a:t>
              </a:r>
            </a:p>
          </p:txBody>
        </p:sp>
        <p:sp>
          <p:nvSpPr>
            <p:cNvPr id="37919" name="Rectangle 30"/>
            <p:cNvSpPr>
              <a:spLocks noChangeArrowheads="1"/>
            </p:cNvSpPr>
            <p:nvPr/>
          </p:nvSpPr>
          <p:spPr bwMode="auto">
            <a:xfrm>
              <a:off x="3686" y="1887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15 m</a:t>
              </a:r>
            </a:p>
          </p:txBody>
        </p:sp>
        <p:sp>
          <p:nvSpPr>
            <p:cNvPr id="37920" name="Rectangle 31"/>
            <p:cNvSpPr>
              <a:spLocks noChangeArrowheads="1"/>
            </p:cNvSpPr>
            <p:nvPr/>
          </p:nvSpPr>
          <p:spPr bwMode="auto">
            <a:xfrm>
              <a:off x="1991" y="1887"/>
              <a:ext cx="1695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Perle</a:t>
              </a:r>
            </a:p>
          </p:txBody>
        </p:sp>
        <p:sp>
          <p:nvSpPr>
            <p:cNvPr id="37921" name="Rectangle 32"/>
            <p:cNvSpPr>
              <a:spLocks noChangeArrowheads="1"/>
            </p:cNvSpPr>
            <p:nvPr/>
          </p:nvSpPr>
          <p:spPr bwMode="auto">
            <a:xfrm>
              <a:off x="295" y="1887"/>
              <a:ext cx="1696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Vénus</a:t>
              </a:r>
            </a:p>
          </p:txBody>
        </p:sp>
        <p:sp>
          <p:nvSpPr>
            <p:cNvPr id="37922" name="Rectangle 33"/>
            <p:cNvSpPr>
              <a:spLocks noChangeArrowheads="1"/>
            </p:cNvSpPr>
            <p:nvPr/>
          </p:nvSpPr>
          <p:spPr bwMode="auto">
            <a:xfrm>
              <a:off x="3686" y="1655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8 m</a:t>
              </a:r>
            </a:p>
          </p:txBody>
        </p:sp>
        <p:sp>
          <p:nvSpPr>
            <p:cNvPr id="37923" name="Rectangle 34"/>
            <p:cNvSpPr>
              <a:spLocks noChangeArrowheads="1"/>
            </p:cNvSpPr>
            <p:nvPr/>
          </p:nvSpPr>
          <p:spPr bwMode="auto">
            <a:xfrm>
              <a:off x="1991" y="1655"/>
              <a:ext cx="1695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Bille de stylo</a:t>
              </a:r>
            </a:p>
          </p:txBody>
        </p:sp>
        <p:sp>
          <p:nvSpPr>
            <p:cNvPr id="38951" name="Rectangle 35"/>
            <p:cNvSpPr>
              <a:spLocks noChangeArrowheads="1"/>
            </p:cNvSpPr>
            <p:nvPr/>
          </p:nvSpPr>
          <p:spPr bwMode="auto">
            <a:xfrm>
              <a:off x="295" y="1655"/>
              <a:ext cx="1696" cy="2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dirty="0" err="1">
                  <a:solidFill>
                    <a:srgbClr val="EC7405"/>
                  </a:solidFill>
                </a:rPr>
                <a:t>Mercure</a:t>
              </a:r>
              <a:endParaRPr lang="en-GB" sz="2000" dirty="0">
                <a:solidFill>
                  <a:srgbClr val="EC7405"/>
                </a:solidFill>
              </a:endParaRPr>
            </a:p>
          </p:txBody>
        </p:sp>
        <p:sp>
          <p:nvSpPr>
            <p:cNvPr id="37925" name="Rectangle 36"/>
            <p:cNvSpPr>
              <a:spLocks noChangeArrowheads="1"/>
            </p:cNvSpPr>
            <p:nvPr/>
          </p:nvSpPr>
          <p:spPr bwMode="auto">
            <a:xfrm>
              <a:off x="3686" y="1386"/>
              <a:ext cx="1696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Centre</a:t>
              </a:r>
            </a:p>
          </p:txBody>
        </p:sp>
        <p:sp>
          <p:nvSpPr>
            <p:cNvPr id="37926" name="Rectangle 37"/>
            <p:cNvSpPr>
              <a:spLocks noChangeArrowheads="1"/>
            </p:cNvSpPr>
            <p:nvPr/>
          </p:nvSpPr>
          <p:spPr bwMode="auto">
            <a:xfrm>
              <a:off x="1991" y="1386"/>
              <a:ext cx="1695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Ballon de foot</a:t>
              </a:r>
            </a:p>
          </p:txBody>
        </p:sp>
        <p:sp>
          <p:nvSpPr>
            <p:cNvPr id="37927" name="Rectangle 38"/>
            <p:cNvSpPr>
              <a:spLocks noChangeArrowheads="1"/>
            </p:cNvSpPr>
            <p:nvPr/>
          </p:nvSpPr>
          <p:spPr bwMode="auto">
            <a:xfrm>
              <a:off x="295" y="1386"/>
              <a:ext cx="1696" cy="2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 defTabSz="449263" fontAlgn="base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solidFill>
                    <a:srgbClr val="EC7405"/>
                  </a:solidFill>
                </a:rPr>
                <a:t>Soleil</a:t>
              </a:r>
            </a:p>
          </p:txBody>
        </p:sp>
        <p:sp>
          <p:nvSpPr>
            <p:cNvPr id="37928" name="Line 39"/>
            <p:cNvSpPr>
              <a:spLocks noChangeShapeType="1"/>
            </p:cNvSpPr>
            <p:nvPr/>
          </p:nvSpPr>
          <p:spPr bwMode="auto">
            <a:xfrm>
              <a:off x="295" y="1117"/>
              <a:ext cx="5087" cy="1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29" name="Line 40"/>
            <p:cNvSpPr>
              <a:spLocks noChangeShapeType="1"/>
            </p:cNvSpPr>
            <p:nvPr/>
          </p:nvSpPr>
          <p:spPr bwMode="auto">
            <a:xfrm>
              <a:off x="295" y="1655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0" name="Line 41"/>
            <p:cNvSpPr>
              <a:spLocks noChangeShapeType="1"/>
            </p:cNvSpPr>
            <p:nvPr/>
          </p:nvSpPr>
          <p:spPr bwMode="auto">
            <a:xfrm>
              <a:off x="295" y="1887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1" name="Line 42"/>
            <p:cNvSpPr>
              <a:spLocks noChangeShapeType="1"/>
            </p:cNvSpPr>
            <p:nvPr/>
          </p:nvSpPr>
          <p:spPr bwMode="auto">
            <a:xfrm>
              <a:off x="295" y="2120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2" name="Line 43"/>
            <p:cNvSpPr>
              <a:spLocks noChangeShapeType="1"/>
            </p:cNvSpPr>
            <p:nvPr/>
          </p:nvSpPr>
          <p:spPr bwMode="auto">
            <a:xfrm>
              <a:off x="295" y="2353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3" name="Line 44"/>
            <p:cNvSpPr>
              <a:spLocks noChangeShapeType="1"/>
            </p:cNvSpPr>
            <p:nvPr/>
          </p:nvSpPr>
          <p:spPr bwMode="auto">
            <a:xfrm>
              <a:off x="295" y="2586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4" name="Line 45"/>
            <p:cNvSpPr>
              <a:spLocks noChangeShapeType="1"/>
            </p:cNvSpPr>
            <p:nvPr/>
          </p:nvSpPr>
          <p:spPr bwMode="auto">
            <a:xfrm>
              <a:off x="295" y="2818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5" name="Line 46"/>
            <p:cNvSpPr>
              <a:spLocks noChangeShapeType="1"/>
            </p:cNvSpPr>
            <p:nvPr/>
          </p:nvSpPr>
          <p:spPr bwMode="auto">
            <a:xfrm>
              <a:off x="295" y="3051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6" name="Line 47"/>
            <p:cNvSpPr>
              <a:spLocks noChangeShapeType="1"/>
            </p:cNvSpPr>
            <p:nvPr/>
          </p:nvSpPr>
          <p:spPr bwMode="auto">
            <a:xfrm>
              <a:off x="295" y="3284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7" name="Line 48"/>
            <p:cNvSpPr>
              <a:spLocks noChangeShapeType="1"/>
            </p:cNvSpPr>
            <p:nvPr/>
          </p:nvSpPr>
          <p:spPr bwMode="auto">
            <a:xfrm>
              <a:off x="295" y="3517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8" name="Line 49"/>
            <p:cNvSpPr>
              <a:spLocks noChangeShapeType="1"/>
            </p:cNvSpPr>
            <p:nvPr/>
          </p:nvSpPr>
          <p:spPr bwMode="auto">
            <a:xfrm>
              <a:off x="295" y="3749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39" name="Line 50"/>
            <p:cNvSpPr>
              <a:spLocks noChangeShapeType="1"/>
            </p:cNvSpPr>
            <p:nvPr/>
          </p:nvSpPr>
          <p:spPr bwMode="auto">
            <a:xfrm>
              <a:off x="295" y="3982"/>
              <a:ext cx="5087" cy="1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40" name="Line 51"/>
            <p:cNvSpPr>
              <a:spLocks noChangeShapeType="1"/>
            </p:cNvSpPr>
            <p:nvPr/>
          </p:nvSpPr>
          <p:spPr bwMode="auto">
            <a:xfrm>
              <a:off x="295" y="1117"/>
              <a:ext cx="1" cy="2865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41" name="Line 52"/>
            <p:cNvSpPr>
              <a:spLocks noChangeShapeType="1"/>
            </p:cNvSpPr>
            <p:nvPr/>
          </p:nvSpPr>
          <p:spPr bwMode="auto">
            <a:xfrm>
              <a:off x="1991" y="1117"/>
              <a:ext cx="1" cy="2865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42" name="Line 53"/>
            <p:cNvSpPr>
              <a:spLocks noChangeShapeType="1"/>
            </p:cNvSpPr>
            <p:nvPr/>
          </p:nvSpPr>
          <p:spPr bwMode="auto">
            <a:xfrm>
              <a:off x="3686" y="1117"/>
              <a:ext cx="1" cy="2865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43" name="Line 54"/>
            <p:cNvSpPr>
              <a:spLocks noChangeShapeType="1"/>
            </p:cNvSpPr>
            <p:nvPr/>
          </p:nvSpPr>
          <p:spPr bwMode="auto">
            <a:xfrm>
              <a:off x="5382" y="1117"/>
              <a:ext cx="1" cy="2865"/>
            </a:xfrm>
            <a:prstGeom prst="line">
              <a:avLst/>
            </a:prstGeom>
            <a:noFill/>
            <a:ln w="2844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944" name="Line 55"/>
            <p:cNvSpPr>
              <a:spLocks noChangeShapeType="1"/>
            </p:cNvSpPr>
            <p:nvPr/>
          </p:nvSpPr>
          <p:spPr bwMode="auto">
            <a:xfrm>
              <a:off x="295" y="1386"/>
              <a:ext cx="5087" cy="1"/>
            </a:xfrm>
            <a:prstGeom prst="line">
              <a:avLst/>
            </a:prstGeom>
            <a:noFill/>
            <a:ln w="126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40053" y="620687"/>
            <a:ext cx="3603872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 kern="0" dirty="0">
                <a:solidFill>
                  <a:srgbClr val="005191"/>
                </a:solidFill>
              </a:rPr>
              <a:t>Et les distances </a:t>
            </a:r>
            <a:r>
              <a:rPr lang="en-GB" sz="2400" b="1" kern="0" dirty="0" err="1">
                <a:solidFill>
                  <a:srgbClr val="005191"/>
                </a:solidFill>
              </a:rPr>
              <a:t>alors</a:t>
            </a:r>
            <a:r>
              <a:rPr lang="en-GB" sz="2400" b="1" kern="0" dirty="0">
                <a:solidFill>
                  <a:srgbClr val="005191"/>
                </a:solidFill>
              </a:rPr>
              <a:t> ?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405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marL="0" indent="0" algn="ctr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chemeClr val="bg1"/>
                </a:solidFill>
              </a:rPr>
              <a:t>Notre soleil est un point parmi les 200 milliards d'étoiles</a:t>
            </a:r>
          </a:p>
          <a:p>
            <a:pPr marL="0" indent="0" algn="ctr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chemeClr val="bg1"/>
                </a:solidFill>
              </a:rPr>
              <a:t>qui forment notre galaxie.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8" y="1988840"/>
            <a:ext cx="5952058" cy="44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8104" y="404664"/>
            <a:ext cx="2304256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Notre gala</a:t>
            </a:r>
            <a:r>
              <a:rPr lang="fr-FR" sz="2400" b="1" kern="0" dirty="0" err="1">
                <a:solidFill>
                  <a:srgbClr val="005191"/>
                </a:solidFill>
              </a:rPr>
              <a:t>xie</a:t>
            </a:r>
            <a:endParaRPr lang="fr-FR" sz="2400" b="1" kern="0" dirty="0">
              <a:solidFill>
                <a:srgbClr val="005191"/>
              </a:solidFill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095625" cy="3095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7773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738772" cy="447360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764704"/>
            <a:ext cx="3823483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Son nom : la Voie Lactée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2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2"/>
          <p:cNvSpPr>
            <a:spLocks noGrp="1"/>
          </p:cNvSpPr>
          <p:nvPr>
            <p:ph type="title"/>
          </p:nvPr>
        </p:nvSpPr>
        <p:spPr bwMode="auto">
          <a:xfrm>
            <a:off x="2843808" y="332656"/>
            <a:ext cx="548640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200" dirty="0" smtClean="0"/>
              <a:t>Notre Univers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2051720" y="980728"/>
            <a:ext cx="6264696" cy="46985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483768" y="5733256"/>
            <a:ext cx="5486400" cy="804862"/>
          </a:xfrm>
        </p:spPr>
        <p:txBody>
          <a:bodyPr/>
          <a:lstStyle/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Et </a:t>
            </a:r>
            <a:r>
              <a:rPr lang="en-GB" dirty="0" err="1" smtClean="0"/>
              <a:t>notre</a:t>
            </a:r>
            <a:r>
              <a:rPr lang="en-GB" dirty="0" smtClean="0"/>
              <a:t> </a:t>
            </a:r>
            <a:r>
              <a:rPr lang="en-GB" dirty="0" err="1" smtClean="0"/>
              <a:t>Voie</a:t>
            </a:r>
            <a:r>
              <a:rPr lang="en-GB" dirty="0" smtClean="0"/>
              <a:t> </a:t>
            </a:r>
            <a:r>
              <a:rPr lang="en-GB" dirty="0" err="1" smtClean="0"/>
              <a:t>Lactée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un point </a:t>
            </a:r>
            <a:r>
              <a:rPr lang="en-GB" dirty="0" err="1" smtClean="0"/>
              <a:t>parmi</a:t>
            </a:r>
            <a:r>
              <a:rPr lang="en-GB" dirty="0" smtClean="0"/>
              <a:t> les plus de 100 milliards de galaxies qui </a:t>
            </a:r>
            <a:r>
              <a:rPr lang="en-GB" dirty="0" err="1" smtClean="0"/>
              <a:t>peuplent</a:t>
            </a:r>
            <a:r>
              <a:rPr lang="en-GB" dirty="0" smtClean="0"/>
              <a:t> </a:t>
            </a:r>
            <a:r>
              <a:rPr lang="en-GB" dirty="0" err="1" smtClean="0"/>
              <a:t>notre</a:t>
            </a:r>
            <a:r>
              <a:rPr lang="en-GB" dirty="0" smtClean="0"/>
              <a:t> </a:t>
            </a:r>
            <a:r>
              <a:rPr lang="en-GB" dirty="0" err="1" smtClean="0"/>
              <a:t>Univers</a:t>
            </a:r>
            <a:endParaRPr lang="en-GB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</p:spTree>
    <p:extLst>
      <p:ext uri="{BB962C8B-B14F-4D97-AF65-F5344CB8AC3E}">
        <p14:creationId xmlns:p14="http://schemas.microsoft.com/office/powerpoint/2010/main" val="321354016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064500" cy="4464050"/>
          </a:xfrm>
        </p:spPr>
        <p:txBody>
          <a:bodyPr/>
          <a:lstStyle/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Combien de planètes y a-t-il dans le système solaire ? 	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8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Peux-tu donner leur nom ? 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Mercure, Venus, Terre, Mars, Jupiter,  Saturne, Uranus, Neptune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Comment s'appelle notre étoile ? 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Le Soleil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Comment s’appelle notre galaxie ? 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La Voie Lactée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Combien de temps faudrait-il à une voiture de course pour aller jusqu'au soleil tout droit sans s'arrêter ? 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Environ 85 ans. Toute une vie !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Combien de temps faudrait-il pour faire le tour en avion de la plus grosse étoile connue ? </a:t>
            </a:r>
          </a:p>
          <a:p>
            <a:pPr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1100 ans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/>
              <a:t>Sommes-nous seuls dans l’univers ? </a:t>
            </a:r>
          </a:p>
          <a:p>
            <a:pPr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solidFill>
                  <a:schemeClr val="tx2"/>
                </a:solidFill>
              </a:rPr>
              <a:t>Peut-être, peut-être pas… Mais dans les deux cas la réponse est saisissante ! Et il reste encore beaucoup de choses à découvrir…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smtClean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smtClean="0"/>
          </a:p>
        </p:txBody>
      </p:sp>
      <p:sp>
        <p:nvSpPr>
          <p:cNvPr id="2" name="Rectangle 1"/>
          <p:cNvSpPr/>
          <p:nvPr/>
        </p:nvSpPr>
        <p:spPr>
          <a:xfrm>
            <a:off x="4211960" y="692696"/>
            <a:ext cx="432201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Les réponses aux questions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459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Mon Vaisseau Te Mènera Jeudi Sur Une Nouvelle (Planète)....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57425"/>
            <a:ext cx="7058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7586" y="548680"/>
            <a:ext cx="341471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La réponse à l’énigme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92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>
                <a:hlinkClick r:id="rId3"/>
              </a:rPr>
              <a:t>http://www.planete-astronomie.com/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>
                <a:hlinkClick r:id="rId4"/>
              </a:rPr>
              <a:t>http://www.astrofiles.net/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>
                <a:hlinkClick r:id="rId5"/>
              </a:rPr>
              <a:t>http://www.astrosurf.com/luxorion/menu-dossiers.htm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400" smtClean="0"/>
          </a:p>
          <a:p>
            <a:pPr marL="0" indent="0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/>
              <a:t>En particulier : </a:t>
            </a:r>
            <a:r>
              <a:rPr lang="fr-FR" sz="1400" smtClean="0">
                <a:hlinkClick r:id="rId6"/>
              </a:rPr>
              <a:t>http://www.astrosurf.com/luxorion/menu-astronomie-enfant.htm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>
                <a:hlinkClick r:id="rId7"/>
              </a:rPr>
              <a:t>http://hubblesite.org/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400" smtClean="0">
                <a:hlinkClick r:id="rId8"/>
              </a:rPr>
              <a:t>http://jmm45.free.fr/index.htm</a:t>
            </a: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400" smtClean="0"/>
          </a:p>
          <a:p>
            <a:pPr marL="0" inden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smtClean="0">
              <a:hlinkClick r:id="rId6"/>
            </a:endParaRP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98" y="1196752"/>
            <a:ext cx="3873178" cy="4838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064" y="663197"/>
            <a:ext cx="294984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Pour aller plus loin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372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chemeClr val="tx2"/>
                </a:solidFill>
              </a:rPr>
              <a:t>Elles sont composées principalement d’hydrogène, d’hélium et de glace en profondeur.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chemeClr val="tx2"/>
                </a:solidFill>
              </a:rPr>
              <a:t>Elles sont énormes par rapport aux premières, on les appelle </a:t>
            </a:r>
            <a:r>
              <a:rPr lang="en-GB" u="sng" smtClean="0">
                <a:solidFill>
                  <a:schemeClr val="tx2"/>
                </a:solidFill>
              </a:rPr>
              <a:t>géantes gazeuses (ou aussi les planètes externes)</a:t>
            </a:r>
            <a:r>
              <a:rPr lang="en-GB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195638"/>
            <a:ext cx="76422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6016" y="548680"/>
            <a:ext cx="3810659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Les 4 planètes suivantes</a:t>
            </a:r>
          </a:p>
        </p:txBody>
      </p:sp>
    </p:spTree>
    <p:extLst>
      <p:ext uri="{BB962C8B-B14F-4D97-AF65-F5344CB8AC3E}">
        <p14:creationId xmlns:p14="http://schemas.microsoft.com/office/powerpoint/2010/main" val="28890483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Et n'oubliez pas que la matière qui compose votre corps est née dans le coeur d'une étoile...</a:t>
            </a:r>
            <a:endParaRPr lang="fr-FR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2775"/>
            <a:ext cx="3956050" cy="3956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628775"/>
            <a:ext cx="35718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0" y="6357938"/>
            <a:ext cx="264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400">
                <a:solidFill>
                  <a:srgbClr val="FFFFFF"/>
                </a:solidFill>
              </a:rPr>
              <a:t>La nébuleuse de l’oeil de chat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</p:spTree>
    <p:extLst>
      <p:ext uri="{BB962C8B-B14F-4D97-AF65-F5344CB8AC3E}">
        <p14:creationId xmlns:p14="http://schemas.microsoft.com/office/powerpoint/2010/main" val="36246835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714375" y="5143500"/>
            <a:ext cx="22145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5400">
                <a:solidFill>
                  <a:srgbClr val="FFFF00"/>
                </a:solidFill>
              </a:rPr>
              <a:t>Merci !!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46084" name="Titr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Merci !</a:t>
            </a:r>
          </a:p>
        </p:txBody>
      </p:sp>
      <p:pic>
        <p:nvPicPr>
          <p:cNvPr id="4608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9438"/>
            <a:ext cx="3956050" cy="40227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630363"/>
            <a:ext cx="3571875" cy="44608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8982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pic>
        <p:nvPicPr>
          <p:cNvPr id="4710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628775"/>
            <a:ext cx="547052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9641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pic>
        <p:nvPicPr>
          <p:cNvPr id="4813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89300"/>
            <a:ext cx="4762500" cy="1143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244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oneTexte 4"/>
          <p:cNvSpPr txBox="1">
            <a:spLocks noChangeArrowheads="1"/>
          </p:cNvSpPr>
          <p:nvPr/>
        </p:nvSpPr>
        <p:spPr bwMode="auto">
          <a:xfrm>
            <a:off x="5214938" y="428625"/>
            <a:ext cx="27241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Galaxie M31 Andromède</a:t>
            </a:r>
          </a:p>
        </p:txBody>
      </p:sp>
      <p:sp>
        <p:nvSpPr>
          <p:cNvPr id="49155" name="ZoneTexte 5"/>
          <p:cNvSpPr txBox="1">
            <a:spLocks noChangeArrowheads="1"/>
          </p:cNvSpPr>
          <p:nvPr/>
        </p:nvSpPr>
        <p:spPr bwMode="auto">
          <a:xfrm>
            <a:off x="571500" y="6143625"/>
            <a:ext cx="2133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Antennae Galaxies</a:t>
            </a:r>
          </a:p>
        </p:txBody>
      </p:sp>
      <p:sp>
        <p:nvSpPr>
          <p:cNvPr id="49156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pic>
        <p:nvPicPr>
          <p:cNvPr id="4915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474913"/>
            <a:ext cx="3822700" cy="2771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5725"/>
            <a:ext cx="3956050" cy="24701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191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pic>
        <p:nvPicPr>
          <p:cNvPr id="5017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49" r="3906" b="9500"/>
          <a:stretch>
            <a:fillRect/>
          </a:stretch>
        </p:blipFill>
        <p:spPr bwMode="auto">
          <a:xfrm>
            <a:off x="128588" y="981075"/>
            <a:ext cx="8886825" cy="5183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419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De la naissance de l’univers…</a:t>
            </a:r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25993" r="23103" b="11624"/>
          <a:stretch>
            <a:fillRect/>
          </a:stretch>
        </p:blipFill>
        <p:spPr bwMode="auto">
          <a:xfrm>
            <a:off x="179388" y="1412875"/>
            <a:ext cx="3956050" cy="2792413"/>
          </a:xfrm>
          <a:noFill/>
        </p:spPr>
      </p:pic>
      <p:pic>
        <p:nvPicPr>
          <p:cNvPr id="512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26759" r="29965" b="13031"/>
          <a:stretch>
            <a:fillRect/>
          </a:stretch>
        </p:blipFill>
        <p:spPr bwMode="auto">
          <a:xfrm>
            <a:off x="5008563" y="1412875"/>
            <a:ext cx="3956050" cy="2738438"/>
          </a:xfrm>
          <a:noFill/>
        </p:spPr>
      </p:pic>
      <p:sp>
        <p:nvSpPr>
          <p:cNvPr id="52230" name="ZoneTexte 6"/>
          <p:cNvSpPr txBox="1">
            <a:spLocks noChangeArrowheads="1"/>
          </p:cNvSpPr>
          <p:nvPr/>
        </p:nvSpPr>
        <p:spPr bwMode="auto">
          <a:xfrm>
            <a:off x="6477000" y="4365625"/>
            <a:ext cx="22431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2200" b="1" dirty="0">
                <a:solidFill>
                  <a:srgbClr val="005191"/>
                </a:solidFill>
                <a:latin typeface="Arial"/>
                <a:ea typeface="+mj-ea"/>
                <a:cs typeface="Arial"/>
              </a:rPr>
              <a:t>…à aujourd’hui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1413" r="33086" b="16133"/>
          <a:stretch>
            <a:fillRect/>
          </a:stretch>
        </p:blipFill>
        <p:spPr bwMode="auto">
          <a:xfrm>
            <a:off x="2671763" y="3640138"/>
            <a:ext cx="3800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4395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528" y="1628800"/>
            <a:ext cx="3956050" cy="4464050"/>
          </a:xfrm>
        </p:spPr>
        <p:txBody>
          <a:bodyPr/>
          <a:lstStyle/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 smtClean="0">
                <a:solidFill>
                  <a:schemeClr val="tx2"/>
                </a:solidFill>
              </a:rPr>
              <a:t>C’est</a:t>
            </a:r>
            <a:r>
              <a:rPr lang="en-GB" sz="1600" dirty="0" smtClean="0">
                <a:solidFill>
                  <a:schemeClr val="tx2"/>
                </a:solidFill>
              </a:rPr>
              <a:t> la plus </a:t>
            </a:r>
            <a:r>
              <a:rPr lang="en-GB" sz="1600" dirty="0" err="1" smtClean="0">
                <a:solidFill>
                  <a:schemeClr val="tx2"/>
                </a:solidFill>
              </a:rPr>
              <a:t>grosse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planète</a:t>
            </a:r>
            <a:r>
              <a:rPr lang="en-GB" sz="1600" dirty="0" smtClean="0">
                <a:solidFill>
                  <a:schemeClr val="tx2"/>
                </a:solidFill>
              </a:rPr>
              <a:t> du </a:t>
            </a:r>
            <a:r>
              <a:rPr lang="en-GB" sz="1600" dirty="0" err="1" smtClean="0">
                <a:solidFill>
                  <a:schemeClr val="tx2"/>
                </a:solidFill>
              </a:rPr>
              <a:t>système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solaire</a:t>
            </a:r>
            <a:r>
              <a:rPr lang="en-GB" sz="16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Des vents </a:t>
            </a:r>
            <a:r>
              <a:rPr lang="en-GB" sz="1600" dirty="0" err="1" smtClean="0">
                <a:solidFill>
                  <a:schemeClr val="tx2"/>
                </a:solidFill>
              </a:rPr>
              <a:t>très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violents</a:t>
            </a:r>
            <a:r>
              <a:rPr lang="en-GB" sz="1600" dirty="0" smtClean="0">
                <a:solidFill>
                  <a:schemeClr val="tx2"/>
                </a:solidFill>
              </a:rPr>
              <a:t> y </a:t>
            </a:r>
            <a:r>
              <a:rPr lang="en-GB" sz="1600" dirty="0" err="1" smtClean="0">
                <a:solidFill>
                  <a:schemeClr val="tx2"/>
                </a:solidFill>
              </a:rPr>
              <a:t>soufflent</a:t>
            </a:r>
            <a:r>
              <a:rPr lang="en-GB" sz="1600" dirty="0" smtClean="0">
                <a:solidFill>
                  <a:schemeClr val="tx2"/>
                </a:solidFill>
              </a:rPr>
              <a:t> (600 km/h)</a:t>
            </a:r>
          </a:p>
          <a:p>
            <a:pPr marL="0" indent="0" eaLnBrk="1" hangingPunct="1">
              <a:lnSpc>
                <a:spcPct val="93000"/>
              </a:lnSpc>
              <a:spcAft>
                <a:spcPts val="600"/>
              </a:spcAft>
              <a:buClr>
                <a:srgbClr val="CCCCCC"/>
              </a:buClr>
              <a:buSzPct val="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La </a:t>
            </a:r>
            <a:r>
              <a:rPr lang="en-GB" sz="1600" dirty="0" err="1" smtClean="0">
                <a:solidFill>
                  <a:schemeClr val="tx2"/>
                </a:solidFill>
              </a:rPr>
              <a:t>grande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tache</a:t>
            </a:r>
            <a:r>
              <a:rPr lang="en-GB" sz="1600" dirty="0" smtClean="0">
                <a:solidFill>
                  <a:schemeClr val="tx2"/>
                </a:solidFill>
              </a:rPr>
              <a:t> rouge </a:t>
            </a:r>
            <a:r>
              <a:rPr lang="en-GB" sz="1600" dirty="0" err="1" smtClean="0">
                <a:solidFill>
                  <a:schemeClr val="tx2"/>
                </a:solidFill>
              </a:rPr>
              <a:t>est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une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énorme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tempête</a:t>
            </a:r>
            <a:r>
              <a:rPr lang="en-GB" sz="1600" dirty="0" smtClean="0">
                <a:solidFill>
                  <a:schemeClr val="tx2"/>
                </a:solidFill>
              </a:rPr>
              <a:t> plus </a:t>
            </a:r>
            <a:r>
              <a:rPr lang="en-GB" sz="1600" dirty="0" err="1" smtClean="0">
                <a:solidFill>
                  <a:schemeClr val="tx2"/>
                </a:solidFill>
              </a:rPr>
              <a:t>grande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que</a:t>
            </a:r>
            <a:r>
              <a:rPr lang="en-GB" sz="1600" dirty="0" smtClean="0">
                <a:solidFill>
                  <a:schemeClr val="tx2"/>
                </a:solidFill>
              </a:rPr>
              <a:t> 3 </a:t>
            </a:r>
            <a:r>
              <a:rPr lang="en-GB" sz="1600" dirty="0" err="1" smtClean="0">
                <a:solidFill>
                  <a:schemeClr val="tx2"/>
                </a:solidFill>
              </a:rPr>
              <a:t>fois</a:t>
            </a:r>
            <a:r>
              <a:rPr lang="en-GB" sz="1600" dirty="0" smtClean="0">
                <a:solidFill>
                  <a:schemeClr val="tx2"/>
                </a:solidFill>
              </a:rPr>
              <a:t> la Terre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Un enfant de 30 kilos </a:t>
            </a:r>
            <a:r>
              <a:rPr lang="en-GB" sz="1600" dirty="0" err="1" smtClean="0">
                <a:solidFill>
                  <a:schemeClr val="tx2"/>
                </a:solidFill>
              </a:rPr>
              <a:t>pèserait</a:t>
            </a:r>
            <a:r>
              <a:rPr lang="en-GB" sz="1600" dirty="0" smtClean="0">
                <a:solidFill>
                  <a:schemeClr val="tx2"/>
                </a:solidFill>
              </a:rPr>
              <a:t> le </a:t>
            </a:r>
            <a:r>
              <a:rPr lang="en-GB" sz="1600" dirty="0" err="1" smtClean="0">
                <a:solidFill>
                  <a:schemeClr val="tx2"/>
                </a:solidFill>
              </a:rPr>
              <a:t>poids</a:t>
            </a:r>
            <a:r>
              <a:rPr lang="en-GB" sz="1600" dirty="0" smtClean="0">
                <a:solidFill>
                  <a:schemeClr val="tx2"/>
                </a:solidFill>
              </a:rPr>
              <a:t> d’un </a:t>
            </a:r>
            <a:r>
              <a:rPr lang="en-GB" sz="1600" dirty="0" err="1" smtClean="0">
                <a:solidFill>
                  <a:schemeClr val="tx2"/>
                </a:solidFill>
              </a:rPr>
              <a:t>adulte</a:t>
            </a:r>
            <a:r>
              <a:rPr lang="en-GB" sz="1600" dirty="0" smtClean="0">
                <a:solidFill>
                  <a:schemeClr val="tx2"/>
                </a:solidFill>
              </a:rPr>
              <a:t>  de 75 kilos.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Il y fait </a:t>
            </a:r>
            <a:r>
              <a:rPr lang="en-GB" sz="1600" dirty="0" err="1" smtClean="0">
                <a:solidFill>
                  <a:schemeClr val="tx2"/>
                </a:solidFill>
              </a:rPr>
              <a:t>très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froid</a:t>
            </a:r>
            <a:r>
              <a:rPr lang="en-GB" sz="1600" dirty="0" smtClean="0">
                <a:solidFill>
                  <a:schemeClr val="tx2"/>
                </a:solidFill>
              </a:rPr>
              <a:t> (-150°C)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Elle a 63 satellites </a:t>
            </a:r>
            <a:r>
              <a:rPr lang="en-GB" sz="1600" dirty="0" err="1" smtClean="0">
                <a:solidFill>
                  <a:schemeClr val="tx2"/>
                </a:solidFill>
              </a:rPr>
              <a:t>dont</a:t>
            </a:r>
            <a:r>
              <a:rPr lang="en-GB" sz="1600" dirty="0" smtClean="0">
                <a:solidFill>
                  <a:schemeClr val="tx2"/>
                </a:solidFill>
              </a:rPr>
              <a:t> les plus </a:t>
            </a:r>
            <a:r>
              <a:rPr lang="en-GB" sz="1600" dirty="0" err="1" smtClean="0">
                <a:solidFill>
                  <a:schemeClr val="tx2"/>
                </a:solidFill>
              </a:rPr>
              <a:t>importants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sont</a:t>
            </a:r>
            <a:r>
              <a:rPr lang="en-GB" sz="1600" dirty="0" smtClean="0">
                <a:solidFill>
                  <a:schemeClr val="tx2"/>
                </a:solidFill>
              </a:rPr>
              <a:t>  Io, Europe, </a:t>
            </a:r>
            <a:r>
              <a:rPr lang="en-GB" sz="1600" dirty="0" err="1" smtClean="0">
                <a:solidFill>
                  <a:schemeClr val="tx2"/>
                </a:solidFill>
              </a:rPr>
              <a:t>Ganimède</a:t>
            </a:r>
            <a:r>
              <a:rPr lang="en-GB" sz="1600" dirty="0" smtClean="0">
                <a:solidFill>
                  <a:schemeClr val="tx2"/>
                </a:solidFill>
              </a:rPr>
              <a:t> et </a:t>
            </a:r>
            <a:r>
              <a:rPr lang="en-GB" sz="1600" dirty="0" err="1" smtClean="0">
                <a:solidFill>
                  <a:schemeClr val="tx2"/>
                </a:solidFill>
              </a:rPr>
              <a:t>Callisto</a:t>
            </a:r>
            <a:r>
              <a:rPr lang="en-GB" sz="1600" dirty="0" smtClean="0">
                <a:solidFill>
                  <a:schemeClr val="tx2"/>
                </a:solidFill>
              </a:rPr>
              <a:t> (</a:t>
            </a:r>
            <a:r>
              <a:rPr lang="en-GB" sz="1600" dirty="0" err="1" smtClean="0">
                <a:solidFill>
                  <a:schemeClr val="tx2"/>
                </a:solidFill>
              </a:rPr>
              <a:t>galiléens</a:t>
            </a:r>
            <a:r>
              <a:rPr lang="en-GB" sz="1600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Le jour  y </a:t>
            </a:r>
            <a:r>
              <a:rPr lang="en-GB" sz="1600" dirty="0" err="1" smtClean="0">
                <a:solidFill>
                  <a:schemeClr val="tx2"/>
                </a:solidFill>
              </a:rPr>
              <a:t>est</a:t>
            </a:r>
            <a:r>
              <a:rPr lang="en-GB" sz="1600" dirty="0" smtClean="0">
                <a:solidFill>
                  <a:schemeClr val="tx2"/>
                </a:solidFill>
              </a:rPr>
              <a:t> le plus court du </a:t>
            </a:r>
            <a:r>
              <a:rPr lang="en-GB" sz="1600" dirty="0" err="1" smtClean="0">
                <a:solidFill>
                  <a:schemeClr val="tx2"/>
                </a:solidFill>
              </a:rPr>
              <a:t>système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solaire</a:t>
            </a:r>
            <a:r>
              <a:rPr lang="en-GB" sz="1600" dirty="0" smtClean="0">
                <a:solidFill>
                  <a:schemeClr val="tx2"/>
                </a:solidFill>
              </a:rPr>
              <a:t>  en 10h.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smtClean="0">
                <a:solidFill>
                  <a:schemeClr val="tx2"/>
                </a:solidFill>
              </a:rPr>
              <a:t>Elle fait le tour du </a:t>
            </a:r>
            <a:r>
              <a:rPr lang="en-GB" sz="1600" dirty="0" err="1" smtClean="0">
                <a:solidFill>
                  <a:schemeClr val="tx2"/>
                </a:solidFill>
              </a:rPr>
              <a:t>soleil</a:t>
            </a:r>
            <a:r>
              <a:rPr lang="en-GB" sz="1600" dirty="0" smtClean="0">
                <a:solidFill>
                  <a:schemeClr val="tx2"/>
                </a:solidFill>
              </a:rPr>
              <a:t> en 11 ans.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spcBef>
                <a:spcPts val="350"/>
              </a:spcBef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 smtClean="0">
              <a:solidFill>
                <a:schemeClr val="tx2"/>
              </a:solidFill>
            </a:endParaRP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3469"/>
            <a:ext cx="3768155" cy="470935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0192" y="476672"/>
            <a:ext cx="1210588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Jupiter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873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41" y="1196752"/>
            <a:ext cx="6552993" cy="491387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548680"/>
            <a:ext cx="264527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Io devant Jupiter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401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pic>
        <p:nvPicPr>
          <p:cNvPr id="2970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6463233" cy="51691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6900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700808"/>
            <a:ext cx="324008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323850" y="3789363"/>
            <a:ext cx="2544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La sonde voyager est</a:t>
            </a:r>
          </a:p>
          <a:p>
            <a:pPr algn="ctr" defTabSz="449263" eaLnBrk="1" fontAlgn="base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en approche de Jupiter</a:t>
            </a:r>
          </a:p>
        </p:txBody>
      </p:sp>
      <p:pic>
        <p:nvPicPr>
          <p:cNvPr id="307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82" y="2451214"/>
            <a:ext cx="5737766" cy="35844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7024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79512" y="1700808"/>
            <a:ext cx="3956050" cy="4464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a des </a:t>
            </a:r>
            <a:r>
              <a:rPr lang="en-GB" sz="1500" dirty="0" err="1" smtClean="0">
                <a:solidFill>
                  <a:schemeClr val="tx2"/>
                </a:solidFill>
              </a:rPr>
              <a:t>anneaux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brillants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d’une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largeur</a:t>
            </a:r>
            <a:r>
              <a:rPr lang="en-GB" sz="1500" dirty="0" smtClean="0">
                <a:solidFill>
                  <a:schemeClr val="tx2"/>
                </a:solidFill>
              </a:rPr>
              <a:t> de </a:t>
            </a:r>
            <a:r>
              <a:rPr lang="en-GB" sz="1500" dirty="0" err="1" smtClean="0">
                <a:solidFill>
                  <a:schemeClr val="tx2"/>
                </a:solidFill>
              </a:rPr>
              <a:t>quelques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miliers</a:t>
            </a:r>
            <a:r>
              <a:rPr lang="en-GB" sz="1500" dirty="0" smtClean="0">
                <a:solidFill>
                  <a:schemeClr val="tx2"/>
                </a:solidFill>
              </a:rPr>
              <a:t> à 30 000 km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Et </a:t>
            </a:r>
            <a:r>
              <a:rPr lang="en-GB" sz="1500" dirty="0" err="1" smtClean="0">
                <a:solidFill>
                  <a:schemeClr val="tx2"/>
                </a:solidFill>
              </a:rPr>
              <a:t>d’une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epaisseur</a:t>
            </a:r>
            <a:r>
              <a:rPr lang="en-GB" sz="1500" dirty="0" smtClean="0">
                <a:solidFill>
                  <a:schemeClr val="tx2"/>
                </a:solidFill>
              </a:rPr>
              <a:t> de </a:t>
            </a:r>
            <a:r>
              <a:rPr lang="en-GB" sz="1500" dirty="0" err="1" smtClean="0">
                <a:solidFill>
                  <a:schemeClr val="tx2"/>
                </a:solidFill>
              </a:rPr>
              <a:t>qq</a:t>
            </a:r>
            <a:r>
              <a:rPr lang="en-GB" sz="1500" dirty="0" smtClean="0">
                <a:solidFill>
                  <a:schemeClr val="tx2"/>
                </a:solidFill>
              </a:rPr>
              <a:t> m à </a:t>
            </a:r>
            <a:r>
              <a:rPr lang="en-GB" sz="1500" dirty="0" err="1" smtClean="0">
                <a:solidFill>
                  <a:schemeClr val="tx2"/>
                </a:solidFill>
              </a:rPr>
              <a:t>dizaines</a:t>
            </a:r>
            <a:r>
              <a:rPr lang="en-GB" sz="1500" dirty="0" smtClean="0">
                <a:solidFill>
                  <a:schemeClr val="tx2"/>
                </a:solidFill>
              </a:rPr>
              <a:t> de m pour les + internes !!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Vents </a:t>
            </a: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violents</a:t>
            </a:r>
            <a:r>
              <a:rPr lang="en-GB" sz="1500" dirty="0" smtClean="0">
                <a:solidFill>
                  <a:schemeClr val="tx2"/>
                </a:solidFill>
              </a:rPr>
              <a:t> : 1800 km/h !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si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fait 10 </a:t>
            </a:r>
            <a:r>
              <a:rPr lang="en-GB" sz="1500" dirty="0" err="1" smtClean="0">
                <a:solidFill>
                  <a:schemeClr val="tx2"/>
                </a:solidFill>
              </a:rPr>
              <a:t>fois</a:t>
            </a:r>
            <a:r>
              <a:rPr lang="en-GB" sz="1500" dirty="0" smtClean="0">
                <a:solidFill>
                  <a:schemeClr val="tx2"/>
                </a:solidFill>
              </a:rPr>
              <a:t> la </a:t>
            </a:r>
            <a:r>
              <a:rPr lang="en-GB" sz="1500" dirty="0" err="1" smtClean="0">
                <a:solidFill>
                  <a:schemeClr val="tx2"/>
                </a:solidFill>
              </a:rPr>
              <a:t>taille</a:t>
            </a:r>
            <a:r>
              <a:rPr lang="en-GB" sz="1500" dirty="0" smtClean="0">
                <a:solidFill>
                  <a:schemeClr val="tx2"/>
                </a:solidFill>
              </a:rPr>
              <a:t> de la </a:t>
            </a:r>
            <a:r>
              <a:rPr lang="en-GB" sz="1500" dirty="0" err="1" smtClean="0">
                <a:solidFill>
                  <a:schemeClr val="tx2"/>
                </a:solidFill>
              </a:rPr>
              <a:t>terre</a:t>
            </a:r>
            <a:r>
              <a:rPr lang="en-GB" sz="1500" dirty="0" smtClean="0">
                <a:solidFill>
                  <a:schemeClr val="tx2"/>
                </a:solidFill>
              </a:rPr>
              <a:t>, un enfant de 30 kilos </a:t>
            </a:r>
            <a:r>
              <a:rPr lang="en-GB" sz="1500" dirty="0" err="1" smtClean="0">
                <a:solidFill>
                  <a:schemeClr val="tx2"/>
                </a:solidFill>
              </a:rPr>
              <a:t>aurait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presque</a:t>
            </a:r>
            <a:r>
              <a:rPr lang="en-GB" sz="1500" dirty="0" smtClean="0">
                <a:solidFill>
                  <a:schemeClr val="tx2"/>
                </a:solidFill>
              </a:rPr>
              <a:t> le </a:t>
            </a: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poids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Il y fait </a:t>
            </a: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froid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aussi</a:t>
            </a:r>
            <a:r>
              <a:rPr lang="en-GB" sz="1500" dirty="0" smtClean="0">
                <a:solidFill>
                  <a:schemeClr val="tx2"/>
                </a:solidFill>
              </a:rPr>
              <a:t> (-180°C).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faible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densité</a:t>
            </a:r>
            <a:r>
              <a:rPr lang="en-GB" sz="1500" dirty="0" smtClean="0">
                <a:solidFill>
                  <a:schemeClr val="tx2"/>
                </a:solidFill>
              </a:rPr>
              <a:t> : </a:t>
            </a:r>
            <a:r>
              <a:rPr lang="en-GB" sz="1500" dirty="0" err="1" smtClean="0">
                <a:solidFill>
                  <a:schemeClr val="tx2"/>
                </a:solidFill>
              </a:rPr>
              <a:t>si</a:t>
            </a:r>
            <a:r>
              <a:rPr lang="en-GB" sz="1500" dirty="0" smtClean="0">
                <a:solidFill>
                  <a:schemeClr val="tx2"/>
                </a:solidFill>
              </a:rPr>
              <a:t> on la </a:t>
            </a:r>
            <a:r>
              <a:rPr lang="en-GB" sz="1500" dirty="0" err="1" smtClean="0">
                <a:solidFill>
                  <a:schemeClr val="tx2"/>
                </a:solidFill>
              </a:rPr>
              <a:t>posait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l’eau</a:t>
            </a:r>
            <a:r>
              <a:rPr lang="en-GB" sz="1500" dirty="0" smtClean="0">
                <a:solidFill>
                  <a:schemeClr val="tx2"/>
                </a:solidFill>
              </a:rPr>
              <a:t>,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flotterait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a 60 satellites </a:t>
            </a:r>
            <a:r>
              <a:rPr lang="en-GB" sz="1500" dirty="0" err="1" smtClean="0">
                <a:solidFill>
                  <a:schemeClr val="tx2"/>
                </a:solidFill>
              </a:rPr>
              <a:t>dont</a:t>
            </a:r>
            <a:r>
              <a:rPr lang="en-GB" sz="1500" dirty="0" smtClean="0">
                <a:solidFill>
                  <a:schemeClr val="tx2"/>
                </a:solidFill>
              </a:rPr>
              <a:t> un, Titan, </a:t>
            </a:r>
            <a:r>
              <a:rPr lang="en-GB" sz="1500" dirty="0" err="1" smtClean="0">
                <a:solidFill>
                  <a:schemeClr val="tx2"/>
                </a:solidFill>
              </a:rPr>
              <a:t>est</a:t>
            </a:r>
            <a:r>
              <a:rPr lang="en-GB" sz="1500" dirty="0" smtClean="0">
                <a:solidFill>
                  <a:schemeClr val="tx2"/>
                </a:solidFill>
              </a:rPr>
              <a:t> plus grand </a:t>
            </a:r>
            <a:r>
              <a:rPr lang="en-GB" sz="1500" dirty="0" err="1" smtClean="0">
                <a:solidFill>
                  <a:schemeClr val="tx2"/>
                </a:solidFill>
              </a:rPr>
              <a:t>que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Mercure</a:t>
            </a:r>
            <a:endParaRPr lang="en-GB" sz="15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Jour = un </a:t>
            </a:r>
            <a:r>
              <a:rPr lang="en-GB" sz="1500" dirty="0" err="1" smtClean="0">
                <a:solidFill>
                  <a:schemeClr val="tx2"/>
                </a:solidFill>
              </a:rPr>
              <a:t>peu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moins</a:t>
            </a:r>
            <a:r>
              <a:rPr lang="en-GB" sz="1500" dirty="0" smtClean="0">
                <a:solidFill>
                  <a:schemeClr val="tx2"/>
                </a:solidFill>
              </a:rPr>
              <a:t> de 11h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Tour du </a:t>
            </a:r>
            <a:r>
              <a:rPr lang="en-GB" sz="1500" dirty="0" err="1" smtClean="0">
                <a:solidFill>
                  <a:schemeClr val="tx2"/>
                </a:solidFill>
              </a:rPr>
              <a:t>soleil</a:t>
            </a:r>
            <a:r>
              <a:rPr lang="en-GB" sz="1500" dirty="0" smtClean="0">
                <a:solidFill>
                  <a:schemeClr val="tx2"/>
                </a:solidFill>
              </a:rPr>
              <a:t> = 29 </a:t>
            </a:r>
            <a:r>
              <a:rPr lang="en-GB" sz="1500" dirty="0" err="1" smtClean="0">
                <a:solidFill>
                  <a:schemeClr val="tx2"/>
                </a:solidFill>
              </a:rPr>
              <a:t>ans</a:t>
            </a:r>
            <a:endParaRPr lang="en-GB" sz="1500" dirty="0" smtClean="0">
              <a:solidFill>
                <a:schemeClr val="tx2"/>
              </a:solidFill>
            </a:endParaRPr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3314"/>
            <a:ext cx="4320282" cy="32402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0152" y="620688"/>
            <a:ext cx="133081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Saturne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284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528" y="1628800"/>
            <a:ext cx="3956050" cy="4464050"/>
          </a:xfrm>
        </p:spPr>
        <p:txBody>
          <a:bodyPr/>
          <a:lstStyle/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</a:t>
            </a:r>
            <a:r>
              <a:rPr lang="en-GB" sz="1500" dirty="0" err="1" smtClean="0">
                <a:solidFill>
                  <a:schemeClr val="tx2"/>
                </a:solidFill>
              </a:rPr>
              <a:t>est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d’une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couleur</a:t>
            </a:r>
            <a:r>
              <a:rPr lang="en-GB" sz="1500" dirty="0" smtClean="0">
                <a:solidFill>
                  <a:schemeClr val="tx2"/>
                </a:solidFill>
              </a:rPr>
              <a:t> bleu-</a:t>
            </a:r>
            <a:r>
              <a:rPr lang="en-GB" sz="1500" dirty="0" err="1" smtClean="0">
                <a:solidFill>
                  <a:schemeClr val="tx2"/>
                </a:solidFill>
              </a:rPr>
              <a:t>vert</a:t>
            </a:r>
            <a:r>
              <a:rPr lang="en-GB" sz="1500" dirty="0" smtClean="0">
                <a:solidFill>
                  <a:schemeClr val="tx2"/>
                </a:solidFill>
              </a:rPr>
              <a:t> due à la </a:t>
            </a:r>
            <a:r>
              <a:rPr lang="en-GB" sz="1500" dirty="0" err="1" smtClean="0">
                <a:solidFill>
                  <a:schemeClr val="tx2"/>
                </a:solidFill>
              </a:rPr>
              <a:t>présence</a:t>
            </a:r>
            <a:r>
              <a:rPr lang="en-GB" sz="1500" dirty="0" smtClean="0">
                <a:solidFill>
                  <a:schemeClr val="tx2"/>
                </a:solidFill>
              </a:rPr>
              <a:t> de </a:t>
            </a:r>
            <a:r>
              <a:rPr lang="en-GB" sz="1500" dirty="0" err="1" smtClean="0">
                <a:solidFill>
                  <a:schemeClr val="tx2"/>
                </a:solidFill>
              </a:rPr>
              <a:t>méthane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dans</a:t>
            </a:r>
            <a:r>
              <a:rPr lang="en-GB" sz="1500" dirty="0" smtClean="0">
                <a:solidFill>
                  <a:schemeClr val="tx2"/>
                </a:solidFill>
              </a:rPr>
              <a:t> son </a:t>
            </a:r>
            <a:r>
              <a:rPr lang="en-GB" sz="1500" dirty="0" err="1" smtClean="0">
                <a:solidFill>
                  <a:schemeClr val="tx2"/>
                </a:solidFill>
              </a:rPr>
              <a:t>atmosphère</a:t>
            </a:r>
            <a:endParaRPr lang="en-GB" sz="15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</a:t>
            </a:r>
            <a:r>
              <a:rPr lang="en-GB" sz="1500" dirty="0" err="1" smtClean="0">
                <a:solidFill>
                  <a:schemeClr val="tx2"/>
                </a:solidFill>
              </a:rPr>
              <a:t>possède</a:t>
            </a:r>
            <a:r>
              <a:rPr lang="en-GB" sz="1500" dirty="0" smtClean="0">
                <a:solidFill>
                  <a:schemeClr val="tx2"/>
                </a:solidFill>
              </a:rPr>
              <a:t> de fins </a:t>
            </a:r>
            <a:r>
              <a:rPr lang="en-GB" sz="1500" dirty="0" err="1" smtClean="0">
                <a:solidFill>
                  <a:schemeClr val="tx2"/>
                </a:solidFill>
              </a:rPr>
              <a:t>anneaux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Il y fait </a:t>
            </a:r>
            <a:r>
              <a:rPr lang="en-GB" sz="1500" dirty="0" err="1" smtClean="0">
                <a:solidFill>
                  <a:schemeClr val="tx2"/>
                </a:solidFill>
              </a:rPr>
              <a:t>froid</a:t>
            </a:r>
            <a:r>
              <a:rPr lang="en-GB" sz="1500" dirty="0" smtClean="0">
                <a:solidFill>
                  <a:schemeClr val="tx2"/>
                </a:solidFill>
              </a:rPr>
              <a:t> (-220°C),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a 27 </a:t>
            </a:r>
            <a:r>
              <a:rPr lang="en-GB" sz="1500" dirty="0" err="1" smtClean="0">
                <a:solidFill>
                  <a:schemeClr val="tx2"/>
                </a:solidFill>
              </a:rPr>
              <a:t>lunes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autour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d’elle</a:t>
            </a:r>
            <a:r>
              <a:rPr lang="en-GB" sz="1500" dirty="0" smtClean="0">
                <a:solidFill>
                  <a:schemeClr val="tx2"/>
                </a:solidFill>
              </a:rPr>
              <a:t> et 13 </a:t>
            </a:r>
            <a:r>
              <a:rPr lang="en-GB" sz="1500" dirty="0" err="1" smtClean="0">
                <a:solidFill>
                  <a:schemeClr val="tx2"/>
                </a:solidFill>
              </a:rPr>
              <a:t>anneaux</a:t>
            </a:r>
            <a:r>
              <a:rPr lang="en-GB" sz="1500" dirty="0" smtClean="0">
                <a:solidFill>
                  <a:schemeClr val="tx2"/>
                </a:solidFill>
              </a:rPr>
              <a:t> fins.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On y </a:t>
            </a:r>
            <a:r>
              <a:rPr lang="en-GB" sz="1500" dirty="0" err="1" smtClean="0">
                <a:solidFill>
                  <a:schemeClr val="tx2"/>
                </a:solidFill>
              </a:rPr>
              <a:t>pèserait</a:t>
            </a:r>
            <a:r>
              <a:rPr lang="en-GB" sz="1500" dirty="0" smtClean="0">
                <a:solidFill>
                  <a:schemeClr val="tx2"/>
                </a:solidFill>
              </a:rPr>
              <a:t> le </a:t>
            </a: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poids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que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terre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</a:t>
            </a:r>
            <a:r>
              <a:rPr lang="en-GB" sz="1500" dirty="0" err="1" smtClean="0">
                <a:solidFill>
                  <a:schemeClr val="tx2"/>
                </a:solidFill>
              </a:rPr>
              <a:t>tourne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elle-même</a:t>
            </a:r>
            <a:r>
              <a:rPr lang="en-GB" sz="1500" dirty="0" smtClean="0">
                <a:solidFill>
                  <a:schemeClr val="tx2"/>
                </a:solidFill>
              </a:rPr>
              <a:t> avec un axe de rotation </a:t>
            </a: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incliné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En fait,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« </a:t>
            </a:r>
            <a:r>
              <a:rPr lang="en-GB" sz="1500" dirty="0" err="1" smtClean="0">
                <a:solidFill>
                  <a:schemeClr val="tx2"/>
                </a:solidFill>
              </a:rPr>
              <a:t>roule</a:t>
            </a:r>
            <a:r>
              <a:rPr lang="en-GB" sz="1500" dirty="0" smtClean="0">
                <a:solidFill>
                  <a:schemeClr val="tx2"/>
                </a:solidFill>
              </a:rPr>
              <a:t> » </a:t>
            </a:r>
            <a:r>
              <a:rPr lang="en-GB" sz="1500" dirty="0" err="1" smtClean="0">
                <a:solidFill>
                  <a:schemeClr val="tx2"/>
                </a:solidFill>
              </a:rPr>
              <a:t>quasiment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son </a:t>
            </a:r>
            <a:r>
              <a:rPr lang="en-GB" sz="1500" dirty="0" err="1" smtClean="0">
                <a:solidFill>
                  <a:schemeClr val="tx2"/>
                </a:solidFill>
              </a:rPr>
              <a:t>orbite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La </a:t>
            </a:r>
            <a:r>
              <a:rPr lang="en-GB" sz="1500" dirty="0" err="1" smtClean="0">
                <a:solidFill>
                  <a:schemeClr val="tx2"/>
                </a:solidFill>
              </a:rPr>
              <a:t>journée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dure</a:t>
            </a:r>
            <a:r>
              <a:rPr lang="en-GB" sz="1500" dirty="0" smtClean="0">
                <a:solidFill>
                  <a:schemeClr val="tx2"/>
                </a:solidFill>
              </a:rPr>
              <a:t> 17h (</a:t>
            </a: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si</a:t>
            </a:r>
            <a:r>
              <a:rPr lang="en-GB" sz="1500" dirty="0" smtClean="0">
                <a:solidFill>
                  <a:schemeClr val="tx2"/>
                </a:solidFill>
              </a:rPr>
              <a:t> Uranus </a:t>
            </a:r>
            <a:r>
              <a:rPr lang="en-GB" sz="1500" dirty="0" err="1" smtClean="0">
                <a:solidFill>
                  <a:schemeClr val="tx2"/>
                </a:solidFill>
              </a:rPr>
              <a:t>tourne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dans</a:t>
            </a:r>
            <a:r>
              <a:rPr lang="en-GB" sz="1500" dirty="0" smtClean="0">
                <a:solidFill>
                  <a:schemeClr val="tx2"/>
                </a:solidFill>
              </a:rPr>
              <a:t> le </a:t>
            </a:r>
            <a:r>
              <a:rPr lang="en-GB" sz="1500" dirty="0" err="1" smtClean="0">
                <a:solidFill>
                  <a:schemeClr val="tx2"/>
                </a:solidFill>
              </a:rPr>
              <a:t>sens</a:t>
            </a:r>
            <a:r>
              <a:rPr lang="en-GB" sz="1500" dirty="0" smtClean="0">
                <a:solidFill>
                  <a:schemeClr val="tx2"/>
                </a:solidFill>
              </a:rPr>
              <a:t> contraire des </a:t>
            </a:r>
            <a:r>
              <a:rPr lang="en-GB" sz="1500" dirty="0" err="1" smtClean="0">
                <a:solidFill>
                  <a:schemeClr val="tx2"/>
                </a:solidFill>
              </a:rPr>
              <a:t>autres</a:t>
            </a:r>
            <a:r>
              <a:rPr lang="en-GB" sz="1500" dirty="0" smtClean="0">
                <a:solidFill>
                  <a:schemeClr val="tx2"/>
                </a:solidFill>
              </a:rPr>
              <a:t> planètes), et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fait le tour du </a:t>
            </a:r>
            <a:r>
              <a:rPr lang="en-GB" sz="1500" dirty="0" err="1" smtClean="0">
                <a:solidFill>
                  <a:schemeClr val="tx2"/>
                </a:solidFill>
              </a:rPr>
              <a:t>soleil</a:t>
            </a:r>
            <a:r>
              <a:rPr lang="en-GB" sz="1500" dirty="0" smtClean="0">
                <a:solidFill>
                  <a:schemeClr val="tx2"/>
                </a:solidFill>
              </a:rPr>
              <a:t> en 84 </a:t>
            </a:r>
            <a:r>
              <a:rPr lang="en-GB" sz="1500" dirty="0" err="1" smtClean="0">
                <a:solidFill>
                  <a:schemeClr val="tx2"/>
                </a:solidFill>
              </a:rPr>
              <a:t>années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terrestres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500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67522" cy="386752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4168" y="692696"/>
            <a:ext cx="124585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Uranus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24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7544" y="1628800"/>
            <a:ext cx="3956050" cy="4464050"/>
          </a:xfrm>
        </p:spPr>
        <p:txBody>
          <a:bodyPr/>
          <a:lstStyle/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C'est</a:t>
            </a:r>
            <a:r>
              <a:rPr lang="en-GB" sz="1500" dirty="0" smtClean="0">
                <a:solidFill>
                  <a:schemeClr val="tx2"/>
                </a:solidFill>
              </a:rPr>
              <a:t> la </a:t>
            </a:r>
            <a:r>
              <a:rPr lang="en-GB" sz="1500" dirty="0" err="1" smtClean="0">
                <a:solidFill>
                  <a:schemeClr val="tx2"/>
                </a:solidFill>
              </a:rPr>
              <a:t>planète</a:t>
            </a:r>
            <a:r>
              <a:rPr lang="en-GB" sz="1500" dirty="0" smtClean="0">
                <a:solidFill>
                  <a:schemeClr val="tx2"/>
                </a:solidFill>
              </a:rPr>
              <a:t> la plus </a:t>
            </a:r>
            <a:r>
              <a:rPr lang="en-GB" sz="1500" dirty="0" err="1" smtClean="0">
                <a:solidFill>
                  <a:schemeClr val="tx2"/>
                </a:solidFill>
              </a:rPr>
              <a:t>éloignée</a:t>
            </a:r>
            <a:r>
              <a:rPr lang="en-GB" sz="1500" dirty="0" smtClean="0">
                <a:solidFill>
                  <a:schemeClr val="tx2"/>
                </a:solidFill>
              </a:rPr>
              <a:t> du </a:t>
            </a:r>
            <a:r>
              <a:rPr lang="en-GB" sz="1500" dirty="0" err="1" smtClean="0">
                <a:solidFill>
                  <a:schemeClr val="tx2"/>
                </a:solidFill>
              </a:rPr>
              <a:t>soleil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a </a:t>
            </a:r>
            <a:r>
              <a:rPr lang="en-GB" sz="1500" dirty="0" err="1" smtClean="0">
                <a:solidFill>
                  <a:schemeClr val="tx2"/>
                </a:solidFill>
              </a:rPr>
              <a:t>été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découverte</a:t>
            </a:r>
            <a:r>
              <a:rPr lang="en-GB" sz="1500" dirty="0" smtClean="0">
                <a:solidFill>
                  <a:schemeClr val="tx2"/>
                </a:solidFill>
              </a:rPr>
              <a:t> par le </a:t>
            </a:r>
            <a:r>
              <a:rPr lang="en-GB" sz="1500" dirty="0" err="1" smtClean="0">
                <a:solidFill>
                  <a:schemeClr val="tx2"/>
                </a:solidFill>
              </a:rPr>
              <a:t>calcul</a:t>
            </a:r>
            <a:r>
              <a:rPr lang="en-GB" sz="1500" dirty="0" smtClean="0">
                <a:solidFill>
                  <a:schemeClr val="tx2"/>
                </a:solidFill>
              </a:rPr>
              <a:t> (via des perturbations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l’orbite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d‘Uranus</a:t>
            </a:r>
            <a:r>
              <a:rPr lang="en-GB" sz="1500" dirty="0" smtClean="0">
                <a:solidFill>
                  <a:schemeClr val="tx2"/>
                </a:solidFill>
              </a:rPr>
              <a:t>).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Couleur</a:t>
            </a:r>
            <a:r>
              <a:rPr lang="en-GB" sz="1500" dirty="0" smtClean="0">
                <a:solidFill>
                  <a:schemeClr val="tx2"/>
                </a:solidFill>
              </a:rPr>
              <a:t> bleu-</a:t>
            </a:r>
            <a:r>
              <a:rPr lang="en-GB" sz="1500" dirty="0" err="1" smtClean="0">
                <a:solidFill>
                  <a:schemeClr val="tx2"/>
                </a:solidFill>
              </a:rPr>
              <a:t>vert</a:t>
            </a:r>
            <a:r>
              <a:rPr lang="en-GB" sz="1500" dirty="0" smtClean="0">
                <a:solidFill>
                  <a:schemeClr val="tx2"/>
                </a:solidFill>
              </a:rPr>
              <a:t> due au </a:t>
            </a:r>
            <a:r>
              <a:rPr lang="en-GB" sz="1500" dirty="0" err="1" smtClean="0">
                <a:solidFill>
                  <a:schemeClr val="tx2"/>
                </a:solidFill>
              </a:rPr>
              <a:t>méthane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comme</a:t>
            </a:r>
            <a:r>
              <a:rPr lang="en-GB" sz="1500" dirty="0" smtClean="0">
                <a:solidFill>
                  <a:schemeClr val="tx2"/>
                </a:solidFill>
              </a:rPr>
              <a:t> Uranus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Il y fait </a:t>
            </a:r>
            <a:r>
              <a:rPr lang="en-GB" sz="1500" dirty="0" err="1" smtClean="0">
                <a:solidFill>
                  <a:schemeClr val="tx2"/>
                </a:solidFill>
              </a:rPr>
              <a:t>froid</a:t>
            </a:r>
            <a:r>
              <a:rPr lang="en-GB" sz="1500" dirty="0" smtClean="0">
                <a:solidFill>
                  <a:schemeClr val="tx2"/>
                </a:solidFill>
              </a:rPr>
              <a:t> (-220°C)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On y </a:t>
            </a:r>
            <a:r>
              <a:rPr lang="en-GB" sz="1500" dirty="0" err="1" smtClean="0">
                <a:solidFill>
                  <a:schemeClr val="tx2"/>
                </a:solidFill>
              </a:rPr>
              <a:t>ferait</a:t>
            </a:r>
            <a:r>
              <a:rPr lang="en-GB" sz="1500" dirty="0" smtClean="0">
                <a:solidFill>
                  <a:schemeClr val="tx2"/>
                </a:solidFill>
              </a:rPr>
              <a:t> le </a:t>
            </a:r>
            <a:r>
              <a:rPr lang="en-GB" sz="1500" dirty="0" err="1" smtClean="0">
                <a:solidFill>
                  <a:schemeClr val="tx2"/>
                </a:solidFill>
              </a:rPr>
              <a:t>même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poids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Elle a 13 satellites (Triton </a:t>
            </a:r>
            <a:r>
              <a:rPr lang="en-GB" sz="1500" dirty="0" err="1" smtClean="0">
                <a:solidFill>
                  <a:schemeClr val="tx2"/>
                </a:solidFill>
              </a:rPr>
              <a:t>est</a:t>
            </a:r>
            <a:r>
              <a:rPr lang="en-GB" sz="1500" dirty="0" smtClean="0">
                <a:solidFill>
                  <a:schemeClr val="tx2"/>
                </a:solidFill>
              </a:rPr>
              <a:t> le plus </a:t>
            </a:r>
            <a:r>
              <a:rPr lang="en-GB" sz="1500" dirty="0" err="1" smtClean="0">
                <a:solidFill>
                  <a:schemeClr val="tx2"/>
                </a:solidFill>
              </a:rPr>
              <a:t>gros</a:t>
            </a:r>
            <a:r>
              <a:rPr lang="en-GB" sz="1500" dirty="0" smtClean="0">
                <a:solidFill>
                  <a:schemeClr val="tx2"/>
                </a:solidFill>
              </a:rPr>
              <a:t>), et 5 </a:t>
            </a:r>
            <a:r>
              <a:rPr lang="en-GB" sz="1500" dirty="0" err="1" smtClean="0">
                <a:solidFill>
                  <a:schemeClr val="tx2"/>
                </a:solidFill>
              </a:rPr>
              <a:t>petits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anneaux</a:t>
            </a:r>
            <a:r>
              <a:rPr lang="en-GB" sz="1500" dirty="0" smtClean="0">
                <a:solidFill>
                  <a:schemeClr val="tx2"/>
                </a:solidFill>
              </a:rPr>
              <a:t> pas </a:t>
            </a:r>
            <a:r>
              <a:rPr lang="en-GB" sz="1500" dirty="0" err="1" smtClean="0">
                <a:solidFill>
                  <a:schemeClr val="tx2"/>
                </a:solidFill>
              </a:rPr>
              <a:t>très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visibles</a:t>
            </a:r>
            <a:r>
              <a:rPr lang="en-GB" sz="1500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smtClean="0">
                <a:solidFill>
                  <a:schemeClr val="tx2"/>
                </a:solidFill>
              </a:rPr>
              <a:t>Les vents les plus forts du </a:t>
            </a:r>
            <a:r>
              <a:rPr lang="en-GB" sz="1500" dirty="0" err="1" smtClean="0">
                <a:solidFill>
                  <a:schemeClr val="tx2"/>
                </a:solidFill>
              </a:rPr>
              <a:t>système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solaire</a:t>
            </a:r>
            <a:r>
              <a:rPr lang="en-GB" sz="1500" dirty="0" smtClean="0">
                <a:solidFill>
                  <a:schemeClr val="tx2"/>
                </a:solidFill>
              </a:rPr>
              <a:t> y </a:t>
            </a:r>
            <a:r>
              <a:rPr lang="en-GB" sz="1500" dirty="0" err="1" smtClean="0">
                <a:solidFill>
                  <a:schemeClr val="tx2"/>
                </a:solidFill>
              </a:rPr>
              <a:t>soufflent</a:t>
            </a:r>
            <a:r>
              <a:rPr lang="en-GB" sz="1500" dirty="0" smtClean="0">
                <a:solidFill>
                  <a:schemeClr val="tx2"/>
                </a:solidFill>
              </a:rPr>
              <a:t> à 2000 km/h.</a:t>
            </a:r>
          </a:p>
          <a:p>
            <a:pPr marL="0" indent="0" eaLnBrk="1" hangingPunct="1"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500" dirty="0" err="1" smtClean="0">
                <a:solidFill>
                  <a:schemeClr val="tx2"/>
                </a:solidFill>
              </a:rPr>
              <a:t>Une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journée</a:t>
            </a:r>
            <a:r>
              <a:rPr lang="en-GB" sz="1500" dirty="0" smtClean="0">
                <a:solidFill>
                  <a:schemeClr val="tx2"/>
                </a:solidFill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</a:rPr>
              <a:t>sur</a:t>
            </a:r>
            <a:r>
              <a:rPr lang="en-GB" sz="1500" dirty="0" smtClean="0">
                <a:solidFill>
                  <a:schemeClr val="tx2"/>
                </a:solidFill>
              </a:rPr>
              <a:t> Neptune </a:t>
            </a:r>
            <a:r>
              <a:rPr lang="en-GB" sz="1500" dirty="0" err="1" smtClean="0">
                <a:solidFill>
                  <a:schemeClr val="tx2"/>
                </a:solidFill>
              </a:rPr>
              <a:t>dure</a:t>
            </a:r>
            <a:r>
              <a:rPr lang="en-GB" sz="1500" dirty="0" smtClean="0">
                <a:solidFill>
                  <a:schemeClr val="tx2"/>
                </a:solidFill>
              </a:rPr>
              <a:t> 16 h </a:t>
            </a:r>
            <a:r>
              <a:rPr lang="en-GB" sz="1500" dirty="0" err="1" smtClean="0">
                <a:solidFill>
                  <a:schemeClr val="tx2"/>
                </a:solidFill>
              </a:rPr>
              <a:t>terrestres</a:t>
            </a:r>
            <a:r>
              <a:rPr lang="en-GB" sz="1500" dirty="0" smtClean="0">
                <a:solidFill>
                  <a:schemeClr val="tx2"/>
                </a:solidFill>
              </a:rPr>
              <a:t>, et </a:t>
            </a:r>
            <a:r>
              <a:rPr lang="en-GB" sz="1500" dirty="0" err="1" smtClean="0">
                <a:solidFill>
                  <a:schemeClr val="tx2"/>
                </a:solidFill>
              </a:rPr>
              <a:t>elle</a:t>
            </a:r>
            <a:r>
              <a:rPr lang="en-GB" sz="1500" dirty="0" smtClean="0">
                <a:solidFill>
                  <a:schemeClr val="tx2"/>
                </a:solidFill>
              </a:rPr>
              <a:t> fait le tour du </a:t>
            </a:r>
            <a:r>
              <a:rPr lang="en-GB" sz="1500" dirty="0" err="1" smtClean="0">
                <a:solidFill>
                  <a:schemeClr val="tx2"/>
                </a:solidFill>
              </a:rPr>
              <a:t>soleil</a:t>
            </a:r>
            <a:r>
              <a:rPr lang="en-GB" sz="1500" dirty="0" smtClean="0">
                <a:solidFill>
                  <a:schemeClr val="tx2"/>
                </a:solidFill>
              </a:rPr>
              <a:t> en 165 </a:t>
            </a:r>
            <a:r>
              <a:rPr lang="en-GB" sz="1500" dirty="0" err="1" smtClean="0">
                <a:solidFill>
                  <a:schemeClr val="tx2"/>
                </a:solidFill>
              </a:rPr>
              <a:t>ans</a:t>
            </a:r>
            <a:r>
              <a:rPr lang="en-GB" sz="1500" dirty="0" smtClean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980743" cy="367240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643688"/>
            <a:ext cx="170656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1050" dirty="0">
                <a:solidFill>
                  <a:srgbClr val="FFFFFF"/>
                </a:solidFill>
              </a:rPr>
              <a:t>C. DONNY – CNES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0152" y="836712"/>
            <a:ext cx="1415772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sz="2400" b="1" kern="0" dirty="0">
                <a:solidFill>
                  <a:srgbClr val="005191"/>
                </a:solidFill>
              </a:rPr>
              <a:t>Neptune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120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QUETTE_POWERPOINT__2011">
  <a:themeElements>
    <a:clrScheme name="modele_2011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modele_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2011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Affichage à l'écran (4:3)</PresentationFormat>
  <Paragraphs>153</Paragraphs>
  <Slides>26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MAQUETTE_POWERPOINT__2011</vt:lpstr>
      <vt:lpstr>ESPACE C’EST CLASSE LE SYSTÈME SOLAIRE  2ème  partie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Univers</vt:lpstr>
      <vt:lpstr>Présentation PowerPoint</vt:lpstr>
      <vt:lpstr>Présentation PowerPoint</vt:lpstr>
      <vt:lpstr>Présentation PowerPoint</vt:lpstr>
      <vt:lpstr>Et n'oubliez pas que la matière qui compose votre corps est née dans le coeur d'une étoile...</vt:lpstr>
      <vt:lpstr>Merci !</vt:lpstr>
      <vt:lpstr>Présentation PowerPoint</vt:lpstr>
      <vt:lpstr>Présentation PowerPoint</vt:lpstr>
      <vt:lpstr>Présentation PowerPoint</vt:lpstr>
      <vt:lpstr>Présentation PowerPoint</vt:lpstr>
      <vt:lpstr>De la naissance de l’univers…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ESPACE C’EST CLASSE LE SYSTÈME SOLAIRE  2ème  partie </dc:title>
  <dc:creator>vauzellem</dc:creator>
  <cp:lastModifiedBy>vauzellem</cp:lastModifiedBy>
  <cp:revision>1</cp:revision>
  <dcterms:created xsi:type="dcterms:W3CDTF">2014-02-13T12:44:42Z</dcterms:created>
  <dcterms:modified xsi:type="dcterms:W3CDTF">2014-02-13T12:45:12Z</dcterms:modified>
</cp:coreProperties>
</file>